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23" r:id="rId2"/>
    <p:sldId id="322" r:id="rId3"/>
    <p:sldId id="263" r:id="rId4"/>
    <p:sldId id="325" r:id="rId5"/>
    <p:sldId id="326" r:id="rId6"/>
    <p:sldId id="327" r:id="rId7"/>
    <p:sldId id="330" r:id="rId8"/>
    <p:sldId id="259" r:id="rId9"/>
    <p:sldId id="331" r:id="rId10"/>
    <p:sldId id="258" r:id="rId11"/>
    <p:sldId id="332" r:id="rId12"/>
    <p:sldId id="257" r:id="rId13"/>
    <p:sldId id="333" r:id="rId14"/>
    <p:sldId id="256" r:id="rId15"/>
    <p:sldId id="334" r:id="rId16"/>
    <p:sldId id="261" r:id="rId17"/>
    <p:sldId id="329" r:id="rId18"/>
    <p:sldId id="335" r:id="rId19"/>
    <p:sldId id="336" r:id="rId20"/>
    <p:sldId id="337" r:id="rId21"/>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8FAAD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8" autoAdjust="0"/>
    <p:restoredTop sz="94660"/>
  </p:normalViewPr>
  <p:slideViewPr>
    <p:cSldViewPr snapToGrid="0">
      <p:cViewPr varScale="1">
        <p:scale>
          <a:sx n="83" d="100"/>
          <a:sy n="83" d="100"/>
        </p:scale>
        <p:origin x="52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1183086-B7E6-4341-A188-F648D0D1BC73}" type="datetimeFigureOut">
              <a:rPr lang="en-GB" smtClean="0"/>
              <a:t>10/07/2022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2C8E8E-0059-4051-A43F-2DA35F8FFB63}" type="slidenum">
              <a:rPr lang="en-GB" smtClean="0"/>
              <a:t>‹#›</a:t>
            </a:fld>
            <a:endParaRPr lang="en-GB"/>
          </a:p>
        </p:txBody>
      </p:sp>
    </p:spTree>
    <p:extLst>
      <p:ext uri="{BB962C8B-B14F-4D97-AF65-F5344CB8AC3E}">
        <p14:creationId xmlns:p14="http://schemas.microsoft.com/office/powerpoint/2010/main" val="2366934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183086-B7E6-4341-A188-F648D0D1BC73}" type="datetimeFigureOut">
              <a:rPr lang="en-GB" smtClean="0"/>
              <a:t>10/07/2022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2C8E8E-0059-4051-A43F-2DA35F8FFB63}" type="slidenum">
              <a:rPr lang="en-GB" smtClean="0"/>
              <a:t>‹#›</a:t>
            </a:fld>
            <a:endParaRPr lang="en-GB"/>
          </a:p>
        </p:txBody>
      </p:sp>
    </p:spTree>
    <p:extLst>
      <p:ext uri="{BB962C8B-B14F-4D97-AF65-F5344CB8AC3E}">
        <p14:creationId xmlns:p14="http://schemas.microsoft.com/office/powerpoint/2010/main" val="1403668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183086-B7E6-4341-A188-F648D0D1BC73}" type="datetimeFigureOut">
              <a:rPr lang="en-GB" smtClean="0"/>
              <a:t>10/07/2022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2C8E8E-0059-4051-A43F-2DA35F8FFB63}" type="slidenum">
              <a:rPr lang="en-GB" smtClean="0"/>
              <a:t>‹#›</a:t>
            </a:fld>
            <a:endParaRPr lang="en-GB"/>
          </a:p>
        </p:txBody>
      </p:sp>
    </p:spTree>
    <p:extLst>
      <p:ext uri="{BB962C8B-B14F-4D97-AF65-F5344CB8AC3E}">
        <p14:creationId xmlns:p14="http://schemas.microsoft.com/office/powerpoint/2010/main" val="843666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183086-B7E6-4341-A188-F648D0D1BC73}" type="datetimeFigureOut">
              <a:rPr lang="en-GB" smtClean="0"/>
              <a:t>10/07/2022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2C8E8E-0059-4051-A43F-2DA35F8FFB63}" type="slidenum">
              <a:rPr lang="en-GB" smtClean="0"/>
              <a:t>‹#›</a:t>
            </a:fld>
            <a:endParaRPr lang="en-GB"/>
          </a:p>
        </p:txBody>
      </p:sp>
    </p:spTree>
    <p:extLst>
      <p:ext uri="{BB962C8B-B14F-4D97-AF65-F5344CB8AC3E}">
        <p14:creationId xmlns:p14="http://schemas.microsoft.com/office/powerpoint/2010/main" val="2449541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183086-B7E6-4341-A188-F648D0D1BC73}" type="datetimeFigureOut">
              <a:rPr lang="en-GB" smtClean="0"/>
              <a:t>10/07/2022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2C8E8E-0059-4051-A43F-2DA35F8FFB63}" type="slidenum">
              <a:rPr lang="en-GB" smtClean="0"/>
              <a:t>‹#›</a:t>
            </a:fld>
            <a:endParaRPr lang="en-GB"/>
          </a:p>
        </p:txBody>
      </p:sp>
    </p:spTree>
    <p:extLst>
      <p:ext uri="{BB962C8B-B14F-4D97-AF65-F5344CB8AC3E}">
        <p14:creationId xmlns:p14="http://schemas.microsoft.com/office/powerpoint/2010/main" val="3345650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183086-B7E6-4341-A188-F648D0D1BC73}" type="datetimeFigureOut">
              <a:rPr lang="en-GB" smtClean="0"/>
              <a:t>10/07/2022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2C8E8E-0059-4051-A43F-2DA35F8FFB63}" type="slidenum">
              <a:rPr lang="en-GB" smtClean="0"/>
              <a:t>‹#›</a:t>
            </a:fld>
            <a:endParaRPr lang="en-GB"/>
          </a:p>
        </p:txBody>
      </p:sp>
    </p:spTree>
    <p:extLst>
      <p:ext uri="{BB962C8B-B14F-4D97-AF65-F5344CB8AC3E}">
        <p14:creationId xmlns:p14="http://schemas.microsoft.com/office/powerpoint/2010/main" val="1490408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183086-B7E6-4341-A188-F648D0D1BC73}" type="datetimeFigureOut">
              <a:rPr lang="en-GB" smtClean="0"/>
              <a:t>10/07/2022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2C8E8E-0059-4051-A43F-2DA35F8FFB63}" type="slidenum">
              <a:rPr lang="en-GB" smtClean="0"/>
              <a:t>‹#›</a:t>
            </a:fld>
            <a:endParaRPr lang="en-GB"/>
          </a:p>
        </p:txBody>
      </p:sp>
    </p:spTree>
    <p:extLst>
      <p:ext uri="{BB962C8B-B14F-4D97-AF65-F5344CB8AC3E}">
        <p14:creationId xmlns:p14="http://schemas.microsoft.com/office/powerpoint/2010/main" val="1845103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183086-B7E6-4341-A188-F648D0D1BC73}" type="datetimeFigureOut">
              <a:rPr lang="en-GB" smtClean="0"/>
              <a:t>10/07/2022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2C8E8E-0059-4051-A43F-2DA35F8FFB63}" type="slidenum">
              <a:rPr lang="en-GB" smtClean="0"/>
              <a:t>‹#›</a:t>
            </a:fld>
            <a:endParaRPr lang="en-GB"/>
          </a:p>
        </p:txBody>
      </p:sp>
    </p:spTree>
    <p:extLst>
      <p:ext uri="{BB962C8B-B14F-4D97-AF65-F5344CB8AC3E}">
        <p14:creationId xmlns:p14="http://schemas.microsoft.com/office/powerpoint/2010/main" val="761426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183086-B7E6-4341-A188-F648D0D1BC73}" type="datetimeFigureOut">
              <a:rPr lang="en-GB" smtClean="0"/>
              <a:t>10/07/2022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2C8E8E-0059-4051-A43F-2DA35F8FFB63}" type="slidenum">
              <a:rPr lang="en-GB" smtClean="0"/>
              <a:t>‹#›</a:t>
            </a:fld>
            <a:endParaRPr lang="en-GB"/>
          </a:p>
        </p:txBody>
      </p:sp>
    </p:spTree>
    <p:extLst>
      <p:ext uri="{BB962C8B-B14F-4D97-AF65-F5344CB8AC3E}">
        <p14:creationId xmlns:p14="http://schemas.microsoft.com/office/powerpoint/2010/main" val="418630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183086-B7E6-4341-A188-F648D0D1BC73}" type="datetimeFigureOut">
              <a:rPr lang="en-GB" smtClean="0"/>
              <a:t>10/07/2022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2C8E8E-0059-4051-A43F-2DA35F8FFB63}" type="slidenum">
              <a:rPr lang="en-GB" smtClean="0"/>
              <a:t>‹#›</a:t>
            </a:fld>
            <a:endParaRPr lang="en-GB"/>
          </a:p>
        </p:txBody>
      </p:sp>
    </p:spTree>
    <p:extLst>
      <p:ext uri="{BB962C8B-B14F-4D97-AF65-F5344CB8AC3E}">
        <p14:creationId xmlns:p14="http://schemas.microsoft.com/office/powerpoint/2010/main" val="1403506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183086-B7E6-4341-A188-F648D0D1BC73}" type="datetimeFigureOut">
              <a:rPr lang="en-GB" smtClean="0"/>
              <a:t>10/07/2022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2C8E8E-0059-4051-A43F-2DA35F8FFB63}" type="slidenum">
              <a:rPr lang="en-GB" smtClean="0"/>
              <a:t>‹#›</a:t>
            </a:fld>
            <a:endParaRPr lang="en-GB"/>
          </a:p>
        </p:txBody>
      </p:sp>
    </p:spTree>
    <p:extLst>
      <p:ext uri="{BB962C8B-B14F-4D97-AF65-F5344CB8AC3E}">
        <p14:creationId xmlns:p14="http://schemas.microsoft.com/office/powerpoint/2010/main" val="1385523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183086-B7E6-4341-A188-F648D0D1BC73}" type="datetimeFigureOut">
              <a:rPr lang="en-GB" smtClean="0"/>
              <a:t>10/07/2022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2C8E8E-0059-4051-A43F-2DA35F8FFB63}" type="slidenum">
              <a:rPr lang="en-GB" smtClean="0"/>
              <a:t>‹#›</a:t>
            </a:fld>
            <a:endParaRPr lang="en-GB"/>
          </a:p>
        </p:txBody>
      </p:sp>
    </p:spTree>
    <p:extLst>
      <p:ext uri="{BB962C8B-B14F-4D97-AF65-F5344CB8AC3E}">
        <p14:creationId xmlns:p14="http://schemas.microsoft.com/office/powerpoint/2010/main" val="35156617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FE713E36-6309-4BE0-9325-E3E84D96FB7D}"/>
              </a:ext>
            </a:extLst>
          </p:cNvPr>
          <p:cNvSpPr txBox="1"/>
          <p:nvPr/>
        </p:nvSpPr>
        <p:spPr>
          <a:xfrm>
            <a:off x="1287126" y="361204"/>
            <a:ext cx="8003113" cy="998351"/>
          </a:xfrm>
          <a:prstGeom prst="rect">
            <a:avLst/>
          </a:prstGeom>
          <a:noFill/>
        </p:spPr>
        <p:txBody>
          <a:bodyPr wrap="square" lIns="74295" tIns="37148" rIns="74295" bIns="37148" anchor="t">
            <a:spAutoFit/>
          </a:bodyPr>
          <a:lstStyle/>
          <a:p>
            <a:pPr defTabSz="742950">
              <a:defRPr/>
            </a:pPr>
            <a:r>
              <a:rPr lang="en-US" sz="6000" b="1" dirty="0">
                <a:solidFill>
                  <a:prstClr val="black"/>
                </a:solidFill>
                <a:latin typeface="Univers Condensed Light"/>
              </a:rPr>
              <a:t>Our Vision: </a:t>
            </a:r>
            <a:endParaRPr lang="en-GB" sz="6000" dirty="0">
              <a:solidFill>
                <a:prstClr val="black"/>
              </a:solidFill>
              <a:latin typeface="Univers Condensed Light"/>
            </a:endParaRPr>
          </a:p>
        </p:txBody>
      </p:sp>
      <p:sp>
        <p:nvSpPr>
          <p:cNvPr id="34" name="TextBox 33">
            <a:extLst>
              <a:ext uri="{FF2B5EF4-FFF2-40B4-BE49-F238E27FC236}">
                <a16:creationId xmlns:a16="http://schemas.microsoft.com/office/drawing/2014/main" id="{AE4E2FC0-57BF-4A85-9C9B-96292C303332}"/>
              </a:ext>
            </a:extLst>
          </p:cNvPr>
          <p:cNvSpPr txBox="1"/>
          <p:nvPr/>
        </p:nvSpPr>
        <p:spPr>
          <a:xfrm>
            <a:off x="1058780" y="2104426"/>
            <a:ext cx="10190746" cy="3631763"/>
          </a:xfrm>
          <a:prstGeom prst="rect">
            <a:avLst/>
          </a:prstGeom>
          <a:noFill/>
        </p:spPr>
        <p:txBody>
          <a:bodyPr wrap="square">
            <a:spAutoFit/>
          </a:bodyPr>
          <a:lstStyle/>
          <a:p>
            <a:pPr algn="ctr"/>
            <a:r>
              <a:rPr lang="en-US" sz="6600" dirty="0">
                <a:solidFill>
                  <a:prstClr val="black"/>
                </a:solidFill>
                <a:latin typeface="Univers Condensed Light"/>
              </a:rPr>
              <a:t>Bentley Baptist Church exists to </a:t>
            </a:r>
          </a:p>
          <a:p>
            <a:pPr algn="ctr"/>
            <a:endParaRPr lang="en-US" sz="2800" b="1" dirty="0">
              <a:solidFill>
                <a:prstClr val="black"/>
              </a:solidFill>
              <a:latin typeface="Univers Condensed Light"/>
            </a:endParaRPr>
          </a:p>
          <a:p>
            <a:pPr algn="ctr"/>
            <a:r>
              <a:rPr lang="en-US" sz="6600" b="1" dirty="0">
                <a:solidFill>
                  <a:prstClr val="black"/>
                </a:solidFill>
                <a:latin typeface="Univers Condensed Light"/>
              </a:rPr>
              <a:t>‘Make Disciples Who Make Disciples’</a:t>
            </a:r>
            <a:endParaRPr lang="en-GB" sz="6600" dirty="0"/>
          </a:p>
        </p:txBody>
      </p:sp>
      <p:pic>
        <p:nvPicPr>
          <p:cNvPr id="35" name="Picture 34" descr="Logo&#10;&#10;Description automatically generated with low confidence">
            <a:extLst>
              <a:ext uri="{FF2B5EF4-FFF2-40B4-BE49-F238E27FC236}">
                <a16:creationId xmlns:a16="http://schemas.microsoft.com/office/drawing/2014/main" id="{F4DE3492-1653-4B95-ADD7-CA8BBC08CC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0955" y="190753"/>
            <a:ext cx="4071393" cy="1475878"/>
          </a:xfrm>
          <a:prstGeom prst="rect">
            <a:avLst/>
          </a:prstGeom>
        </p:spPr>
      </p:pic>
    </p:spTree>
    <p:extLst>
      <p:ext uri="{BB962C8B-B14F-4D97-AF65-F5344CB8AC3E}">
        <p14:creationId xmlns:p14="http://schemas.microsoft.com/office/powerpoint/2010/main" val="2423753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98C4DAC1-178A-47AA-A7D6-6F5DAC69923C}"/>
              </a:ext>
            </a:extLst>
          </p:cNvPr>
          <p:cNvGrpSpPr/>
          <p:nvPr/>
        </p:nvGrpSpPr>
        <p:grpSpPr>
          <a:xfrm>
            <a:off x="3531476" y="1608084"/>
            <a:ext cx="4120056" cy="3092416"/>
            <a:chOff x="3531475" y="1608083"/>
            <a:chExt cx="5381297" cy="3405351"/>
          </a:xfrm>
        </p:grpSpPr>
        <p:sp>
          <p:nvSpPr>
            <p:cNvPr id="5" name="Cloud 4">
              <a:extLst>
                <a:ext uri="{FF2B5EF4-FFF2-40B4-BE49-F238E27FC236}">
                  <a16:creationId xmlns:a16="http://schemas.microsoft.com/office/drawing/2014/main" id="{1866CC64-876F-4421-9814-73EC0EE9A66E}"/>
                </a:ext>
              </a:extLst>
            </p:cNvPr>
            <p:cNvSpPr/>
            <p:nvPr/>
          </p:nvSpPr>
          <p:spPr>
            <a:xfrm>
              <a:off x="3531475" y="1608083"/>
              <a:ext cx="5381297" cy="3405351"/>
            </a:xfrm>
            <a:prstGeom prst="clou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5ED4C038-81BF-4856-BD97-EF3F66F07FD9}"/>
                </a:ext>
              </a:extLst>
            </p:cNvPr>
            <p:cNvSpPr txBox="1"/>
            <p:nvPr/>
          </p:nvSpPr>
          <p:spPr>
            <a:xfrm>
              <a:off x="4082947" y="2436550"/>
              <a:ext cx="4278352" cy="1728501"/>
            </a:xfrm>
            <a:prstGeom prst="rect">
              <a:avLst/>
            </a:prstGeom>
            <a:noFill/>
          </p:spPr>
          <p:txBody>
            <a:bodyPr wrap="square" rtlCol="0">
              <a:spAutoFit/>
            </a:bodyPr>
            <a:lstStyle/>
            <a:p>
              <a:pPr algn="ctr"/>
              <a:r>
                <a:rPr lang="en-US" sz="3200" b="1" dirty="0"/>
                <a:t>What are some potential Spiritual Outposts?</a:t>
              </a:r>
              <a:endParaRPr lang="en-GB" sz="3200" b="1" dirty="0"/>
            </a:p>
          </p:txBody>
        </p:sp>
      </p:grpSp>
      <p:sp>
        <p:nvSpPr>
          <p:cNvPr id="7" name="TextBox 6">
            <a:extLst>
              <a:ext uri="{FF2B5EF4-FFF2-40B4-BE49-F238E27FC236}">
                <a16:creationId xmlns:a16="http://schemas.microsoft.com/office/drawing/2014/main" id="{E77FF83E-8433-4067-B333-7086B5D3B3D4}"/>
              </a:ext>
            </a:extLst>
          </p:cNvPr>
          <p:cNvSpPr txBox="1"/>
          <p:nvPr/>
        </p:nvSpPr>
        <p:spPr>
          <a:xfrm>
            <a:off x="8833943" y="289857"/>
            <a:ext cx="3005958" cy="1754326"/>
          </a:xfrm>
          <a:prstGeom prst="rect">
            <a:avLst/>
          </a:prstGeom>
          <a:noFill/>
        </p:spPr>
        <p:txBody>
          <a:bodyPr wrap="square" rtlCol="0">
            <a:spAutoFit/>
          </a:bodyPr>
          <a:lstStyle/>
          <a:p>
            <a:r>
              <a:rPr lang="en-US" b="1" dirty="0"/>
              <a:t>Recovery:</a:t>
            </a:r>
          </a:p>
          <a:p>
            <a:pPr marL="285750" indent="-285750">
              <a:buFont typeface="Arial" panose="020B0604020202020204" pitchFamily="34" charset="0"/>
              <a:buChar char="•"/>
            </a:pPr>
            <a:r>
              <a:rPr lang="en-US" dirty="0"/>
              <a:t>Accommodation for people recovering from addiction x4</a:t>
            </a:r>
          </a:p>
          <a:p>
            <a:pPr marL="285750" indent="-285750">
              <a:buFont typeface="Arial" panose="020B0604020202020204" pitchFamily="34" charset="0"/>
              <a:buChar char="•"/>
            </a:pPr>
            <a:r>
              <a:rPr lang="en-US" dirty="0"/>
              <a:t>Outreach to the homeless</a:t>
            </a:r>
          </a:p>
          <a:p>
            <a:pPr marL="285750" indent="-285750">
              <a:buFont typeface="Arial" panose="020B0604020202020204" pitchFamily="34" charset="0"/>
              <a:buChar char="•"/>
            </a:pPr>
            <a:r>
              <a:rPr lang="en-US" dirty="0"/>
              <a:t>Prison ministry</a:t>
            </a:r>
          </a:p>
        </p:txBody>
      </p:sp>
      <p:sp>
        <p:nvSpPr>
          <p:cNvPr id="20" name="TextBox 19">
            <a:extLst>
              <a:ext uri="{FF2B5EF4-FFF2-40B4-BE49-F238E27FC236}">
                <a16:creationId xmlns:a16="http://schemas.microsoft.com/office/drawing/2014/main" id="{DFCE485E-4B87-4F3B-AE46-720B8B5AF6A8}"/>
              </a:ext>
            </a:extLst>
          </p:cNvPr>
          <p:cNvSpPr txBox="1"/>
          <p:nvPr/>
        </p:nvSpPr>
        <p:spPr>
          <a:xfrm>
            <a:off x="303056" y="4687336"/>
            <a:ext cx="4635922" cy="646331"/>
          </a:xfrm>
          <a:prstGeom prst="rect">
            <a:avLst/>
          </a:prstGeom>
          <a:noFill/>
        </p:spPr>
        <p:txBody>
          <a:bodyPr wrap="square">
            <a:spAutoFit/>
          </a:bodyPr>
          <a:lstStyle/>
          <a:p>
            <a:r>
              <a:rPr lang="en-US" dirty="0"/>
              <a:t>Coffee shop x2</a:t>
            </a:r>
          </a:p>
          <a:p>
            <a:r>
              <a:rPr lang="en-US" dirty="0"/>
              <a:t>Use Renew for a mid-week coffee morning*</a:t>
            </a:r>
            <a:endParaRPr lang="en-GB" dirty="0"/>
          </a:p>
        </p:txBody>
      </p:sp>
      <p:sp>
        <p:nvSpPr>
          <p:cNvPr id="17" name="TextBox 16">
            <a:extLst>
              <a:ext uri="{FF2B5EF4-FFF2-40B4-BE49-F238E27FC236}">
                <a16:creationId xmlns:a16="http://schemas.microsoft.com/office/drawing/2014/main" id="{A521920C-EBB9-4C87-A329-F45983D589F5}"/>
              </a:ext>
            </a:extLst>
          </p:cNvPr>
          <p:cNvSpPr txBox="1"/>
          <p:nvPr/>
        </p:nvSpPr>
        <p:spPr>
          <a:xfrm>
            <a:off x="378373" y="313705"/>
            <a:ext cx="4485288" cy="1754326"/>
          </a:xfrm>
          <a:prstGeom prst="rect">
            <a:avLst/>
          </a:prstGeom>
          <a:noFill/>
        </p:spPr>
        <p:txBody>
          <a:bodyPr wrap="square">
            <a:spAutoFit/>
          </a:bodyPr>
          <a:lstStyle/>
          <a:p>
            <a:r>
              <a:rPr lang="en-US" b="1" dirty="0"/>
              <a:t>Youth:</a:t>
            </a:r>
          </a:p>
          <a:p>
            <a:pPr marL="285750" indent="-285750">
              <a:buFont typeface="Arial" panose="020B0604020202020204" pitchFamily="34" charset="0"/>
              <a:buChar char="•"/>
            </a:pPr>
            <a:r>
              <a:rPr lang="en-US" dirty="0"/>
              <a:t>Youth club x6</a:t>
            </a:r>
          </a:p>
          <a:p>
            <a:pPr marL="285750" indent="-285750">
              <a:buFont typeface="Arial" panose="020B0604020202020204" pitchFamily="34" charset="0"/>
              <a:buChar char="•"/>
            </a:pPr>
            <a:r>
              <a:rPr lang="en-US" dirty="0"/>
              <a:t>After-school club</a:t>
            </a:r>
            <a:endParaRPr lang="en-GB" dirty="0"/>
          </a:p>
          <a:p>
            <a:pPr marL="285750" indent="-285750">
              <a:buFont typeface="Arial" panose="020B0604020202020204" pitchFamily="34" charset="0"/>
              <a:buChar char="•"/>
            </a:pPr>
            <a:r>
              <a:rPr lang="en-US" dirty="0"/>
              <a:t>Use My Place youth </a:t>
            </a:r>
            <a:r>
              <a:rPr lang="en-US" dirty="0" err="1"/>
              <a:t>centre</a:t>
            </a:r>
            <a:endParaRPr lang="en-US" dirty="0"/>
          </a:p>
          <a:p>
            <a:pPr marL="285750" indent="-285750">
              <a:buFont typeface="Arial" panose="020B0604020202020204" pitchFamily="34" charset="0"/>
              <a:buChar char="•"/>
            </a:pPr>
            <a:r>
              <a:rPr lang="en-US" dirty="0"/>
              <a:t>Open air youth ministry (detached work)</a:t>
            </a:r>
          </a:p>
          <a:p>
            <a:endParaRPr lang="en-GB" dirty="0"/>
          </a:p>
        </p:txBody>
      </p:sp>
      <p:sp>
        <p:nvSpPr>
          <p:cNvPr id="19" name="TextBox 18">
            <a:extLst>
              <a:ext uri="{FF2B5EF4-FFF2-40B4-BE49-F238E27FC236}">
                <a16:creationId xmlns:a16="http://schemas.microsoft.com/office/drawing/2014/main" id="{83776FDE-065B-4006-84DF-4B21AAE01C39}"/>
              </a:ext>
            </a:extLst>
          </p:cNvPr>
          <p:cNvSpPr txBox="1"/>
          <p:nvPr/>
        </p:nvSpPr>
        <p:spPr>
          <a:xfrm>
            <a:off x="389829" y="2423458"/>
            <a:ext cx="3358057" cy="1754326"/>
          </a:xfrm>
          <a:prstGeom prst="rect">
            <a:avLst/>
          </a:prstGeom>
          <a:noFill/>
        </p:spPr>
        <p:txBody>
          <a:bodyPr wrap="square">
            <a:spAutoFit/>
          </a:bodyPr>
          <a:lstStyle/>
          <a:p>
            <a:r>
              <a:rPr lang="en-US" b="1" dirty="0"/>
              <a:t>Everyday outposts…</a:t>
            </a:r>
          </a:p>
          <a:p>
            <a:pPr marL="285750" indent="-285750">
              <a:buFont typeface="Arial" panose="020B0604020202020204" pitchFamily="34" charset="0"/>
              <a:buChar char="•"/>
            </a:pPr>
            <a:r>
              <a:rPr lang="en-US" dirty="0"/>
              <a:t>Where we live</a:t>
            </a:r>
          </a:p>
          <a:p>
            <a:pPr marL="285750" indent="-285750">
              <a:buFont typeface="Arial" panose="020B0604020202020204" pitchFamily="34" charset="0"/>
              <a:buChar char="•"/>
            </a:pPr>
            <a:r>
              <a:rPr lang="en-US" dirty="0"/>
              <a:t>The workplace</a:t>
            </a:r>
          </a:p>
          <a:p>
            <a:pPr marL="285750" indent="-285750">
              <a:buFont typeface="Arial" panose="020B0604020202020204" pitchFamily="34" charset="0"/>
              <a:buChar char="•"/>
            </a:pPr>
            <a:r>
              <a:rPr lang="en-US" dirty="0"/>
              <a:t>Pub quiz team</a:t>
            </a:r>
          </a:p>
          <a:p>
            <a:pPr marL="285750" indent="-285750">
              <a:buFont typeface="Arial" panose="020B0604020202020204" pitchFamily="34" charset="0"/>
              <a:buChar char="•"/>
            </a:pPr>
            <a:r>
              <a:rPr lang="en-US" dirty="0"/>
              <a:t>Life groups</a:t>
            </a:r>
          </a:p>
          <a:p>
            <a:pPr marL="285750" indent="-285750">
              <a:buFont typeface="Arial" panose="020B0604020202020204" pitchFamily="34" charset="0"/>
              <a:buChar char="•"/>
            </a:pPr>
            <a:r>
              <a:rPr lang="en-US" dirty="0"/>
              <a:t>Friendship groups</a:t>
            </a:r>
            <a:endParaRPr lang="en-GB" dirty="0"/>
          </a:p>
        </p:txBody>
      </p:sp>
      <p:sp>
        <p:nvSpPr>
          <p:cNvPr id="22" name="TextBox 21">
            <a:extLst>
              <a:ext uri="{FF2B5EF4-FFF2-40B4-BE49-F238E27FC236}">
                <a16:creationId xmlns:a16="http://schemas.microsoft.com/office/drawing/2014/main" id="{C0D69DCE-F6F1-4F62-A76C-F727F0AF4ADB}"/>
              </a:ext>
            </a:extLst>
          </p:cNvPr>
          <p:cNvSpPr txBox="1"/>
          <p:nvPr/>
        </p:nvSpPr>
        <p:spPr>
          <a:xfrm>
            <a:off x="49922" y="6562060"/>
            <a:ext cx="5097517" cy="261610"/>
          </a:xfrm>
          <a:prstGeom prst="rect">
            <a:avLst/>
          </a:prstGeom>
          <a:noFill/>
        </p:spPr>
        <p:txBody>
          <a:bodyPr wrap="square">
            <a:spAutoFit/>
          </a:bodyPr>
          <a:lstStyle/>
          <a:p>
            <a:r>
              <a:rPr lang="en-US" sz="1100" dirty="0"/>
              <a:t>*this is already provided by Renew 127</a:t>
            </a:r>
            <a:endParaRPr lang="en-GB" sz="1100" dirty="0"/>
          </a:p>
        </p:txBody>
      </p:sp>
      <p:sp>
        <p:nvSpPr>
          <p:cNvPr id="23" name="TextBox 22">
            <a:extLst>
              <a:ext uri="{FF2B5EF4-FFF2-40B4-BE49-F238E27FC236}">
                <a16:creationId xmlns:a16="http://schemas.microsoft.com/office/drawing/2014/main" id="{2333FA49-1506-4138-8E80-6E2DD7341C1A}"/>
              </a:ext>
            </a:extLst>
          </p:cNvPr>
          <p:cNvSpPr txBox="1"/>
          <p:nvPr/>
        </p:nvSpPr>
        <p:spPr>
          <a:xfrm>
            <a:off x="5236778" y="5956267"/>
            <a:ext cx="3358057" cy="646331"/>
          </a:xfrm>
          <a:prstGeom prst="rect">
            <a:avLst/>
          </a:prstGeom>
          <a:noFill/>
        </p:spPr>
        <p:txBody>
          <a:bodyPr wrap="square">
            <a:spAutoFit/>
          </a:bodyPr>
          <a:lstStyle/>
          <a:p>
            <a:r>
              <a:rPr lang="en-US" dirty="0"/>
              <a:t>Expand Open the Book</a:t>
            </a:r>
          </a:p>
          <a:p>
            <a:r>
              <a:rPr lang="en-US" dirty="0"/>
              <a:t>Build connections with schools x2</a:t>
            </a:r>
            <a:endParaRPr lang="en-GB" dirty="0"/>
          </a:p>
        </p:txBody>
      </p:sp>
      <p:sp>
        <p:nvSpPr>
          <p:cNvPr id="24" name="TextBox 23">
            <a:extLst>
              <a:ext uri="{FF2B5EF4-FFF2-40B4-BE49-F238E27FC236}">
                <a16:creationId xmlns:a16="http://schemas.microsoft.com/office/drawing/2014/main" id="{3459F4DE-E080-459B-A5EC-BBDDFEC16431}"/>
              </a:ext>
            </a:extLst>
          </p:cNvPr>
          <p:cNvSpPr txBox="1"/>
          <p:nvPr/>
        </p:nvSpPr>
        <p:spPr>
          <a:xfrm>
            <a:off x="8833943" y="5743092"/>
            <a:ext cx="3358057" cy="646331"/>
          </a:xfrm>
          <a:prstGeom prst="rect">
            <a:avLst/>
          </a:prstGeom>
          <a:noFill/>
        </p:spPr>
        <p:txBody>
          <a:bodyPr wrap="square">
            <a:spAutoFit/>
          </a:bodyPr>
          <a:lstStyle/>
          <a:p>
            <a:r>
              <a:rPr lang="en-US" dirty="0"/>
              <a:t>Each Outpost needs a project manager/leader</a:t>
            </a:r>
            <a:endParaRPr lang="en-GB" dirty="0"/>
          </a:p>
        </p:txBody>
      </p:sp>
      <p:sp>
        <p:nvSpPr>
          <p:cNvPr id="25" name="TextBox 24">
            <a:extLst>
              <a:ext uri="{FF2B5EF4-FFF2-40B4-BE49-F238E27FC236}">
                <a16:creationId xmlns:a16="http://schemas.microsoft.com/office/drawing/2014/main" id="{CCE8C881-0D9D-442B-A292-03C278D0F039}"/>
              </a:ext>
            </a:extLst>
          </p:cNvPr>
          <p:cNvSpPr txBox="1"/>
          <p:nvPr/>
        </p:nvSpPr>
        <p:spPr>
          <a:xfrm>
            <a:off x="4904798" y="337523"/>
            <a:ext cx="3358057" cy="1754326"/>
          </a:xfrm>
          <a:prstGeom prst="rect">
            <a:avLst/>
          </a:prstGeom>
          <a:noFill/>
        </p:spPr>
        <p:txBody>
          <a:bodyPr wrap="square">
            <a:spAutoFit/>
          </a:bodyPr>
          <a:lstStyle/>
          <a:p>
            <a:r>
              <a:rPr lang="en-US" b="1" dirty="0"/>
              <a:t>Short term community projects:</a:t>
            </a:r>
          </a:p>
          <a:p>
            <a:pPr marL="285750" indent="-285750">
              <a:buFont typeface="Arial" panose="020B0604020202020204" pitchFamily="34" charset="0"/>
              <a:buChar char="•"/>
            </a:pPr>
            <a:r>
              <a:rPr lang="en-US" dirty="0"/>
              <a:t>Gardening</a:t>
            </a:r>
          </a:p>
          <a:p>
            <a:pPr marL="285750" indent="-285750">
              <a:buFont typeface="Arial" panose="020B0604020202020204" pitchFamily="34" charset="0"/>
              <a:buChar char="•"/>
            </a:pPr>
            <a:r>
              <a:rPr lang="en-US" dirty="0"/>
              <a:t>Practical needs</a:t>
            </a:r>
          </a:p>
          <a:p>
            <a:pPr marL="285750" indent="-285750">
              <a:buFont typeface="Arial" panose="020B0604020202020204" pitchFamily="34" charset="0"/>
              <a:buChar char="•"/>
            </a:pPr>
            <a:r>
              <a:rPr lang="en-US" dirty="0"/>
              <a:t>Services in the park x2</a:t>
            </a:r>
            <a:endParaRPr lang="en-GB" dirty="0"/>
          </a:p>
          <a:p>
            <a:pPr marL="285750" indent="-285750">
              <a:buFont typeface="Arial" panose="020B0604020202020204" pitchFamily="34" charset="0"/>
              <a:buChar char="•"/>
            </a:pPr>
            <a:endParaRPr lang="en-US" dirty="0"/>
          </a:p>
          <a:p>
            <a:endParaRPr lang="en-GB" dirty="0"/>
          </a:p>
        </p:txBody>
      </p:sp>
      <p:sp>
        <p:nvSpPr>
          <p:cNvPr id="26" name="TextBox 25">
            <a:extLst>
              <a:ext uri="{FF2B5EF4-FFF2-40B4-BE49-F238E27FC236}">
                <a16:creationId xmlns:a16="http://schemas.microsoft.com/office/drawing/2014/main" id="{BE55093C-81FC-494A-B322-397CBE341579}"/>
              </a:ext>
            </a:extLst>
          </p:cNvPr>
          <p:cNvSpPr txBox="1"/>
          <p:nvPr/>
        </p:nvSpPr>
        <p:spPr>
          <a:xfrm>
            <a:off x="7719850" y="3020060"/>
            <a:ext cx="4334656" cy="2308324"/>
          </a:xfrm>
          <a:prstGeom prst="rect">
            <a:avLst/>
          </a:prstGeom>
          <a:noFill/>
        </p:spPr>
        <p:txBody>
          <a:bodyPr wrap="square">
            <a:spAutoFit/>
          </a:bodyPr>
          <a:lstStyle/>
          <a:p>
            <a:r>
              <a:rPr lang="en-US" b="1" dirty="0"/>
              <a:t>Families:</a:t>
            </a:r>
          </a:p>
          <a:p>
            <a:pPr marL="285750" indent="-285750">
              <a:buFont typeface="Arial" panose="020B0604020202020204" pitchFamily="34" charset="0"/>
              <a:buChar char="•"/>
            </a:pPr>
            <a:r>
              <a:rPr lang="en-US" dirty="0"/>
              <a:t>Help for single Mothers</a:t>
            </a:r>
          </a:p>
          <a:p>
            <a:pPr marL="285750" indent="-285750">
              <a:buFont typeface="Arial" panose="020B0604020202020204" pitchFamily="34" charset="0"/>
              <a:buChar char="•"/>
            </a:pPr>
            <a:r>
              <a:rPr lang="en-US" dirty="0"/>
              <a:t>Parents and toddlers</a:t>
            </a:r>
          </a:p>
          <a:p>
            <a:pPr marL="285750" indent="-285750">
              <a:buFont typeface="Arial" panose="020B0604020202020204" pitchFamily="34" charset="0"/>
              <a:buChar char="•"/>
            </a:pPr>
            <a:r>
              <a:rPr lang="en-US" dirty="0"/>
              <a:t>Supporting new Mums</a:t>
            </a:r>
          </a:p>
          <a:p>
            <a:pPr marL="285750" indent="-285750">
              <a:buFont typeface="Arial" panose="020B0604020202020204" pitchFamily="34" charset="0"/>
              <a:buChar char="•"/>
            </a:pPr>
            <a:r>
              <a:rPr lang="en-US" dirty="0"/>
              <a:t>Parents and toddlers Life Group</a:t>
            </a:r>
          </a:p>
          <a:p>
            <a:pPr marL="285750" indent="-285750">
              <a:buFont typeface="Arial" panose="020B0604020202020204" pitchFamily="34" charset="0"/>
              <a:buChar char="•"/>
            </a:pPr>
            <a:r>
              <a:rPr lang="en-US" dirty="0"/>
              <a:t>Mid-week family event e.g. Messy church</a:t>
            </a:r>
          </a:p>
          <a:p>
            <a:pPr marL="285750" indent="-285750">
              <a:buFont typeface="Arial" panose="020B0604020202020204" pitchFamily="34" charset="0"/>
              <a:buChar char="•"/>
            </a:pPr>
            <a:r>
              <a:rPr lang="en-US" dirty="0"/>
              <a:t>Healthy Parenting course</a:t>
            </a:r>
            <a:endParaRPr lang="en-GB" dirty="0"/>
          </a:p>
          <a:p>
            <a:pPr marL="285750" indent="-285750">
              <a:buFont typeface="Arial" panose="020B0604020202020204" pitchFamily="34" charset="0"/>
              <a:buChar char="•"/>
            </a:pPr>
            <a:endParaRPr lang="en-GB" dirty="0"/>
          </a:p>
        </p:txBody>
      </p:sp>
      <p:sp>
        <p:nvSpPr>
          <p:cNvPr id="27" name="TextBox 26">
            <a:extLst>
              <a:ext uri="{FF2B5EF4-FFF2-40B4-BE49-F238E27FC236}">
                <a16:creationId xmlns:a16="http://schemas.microsoft.com/office/drawing/2014/main" id="{EC6190D2-0BEF-421E-9422-10F1273CB643}"/>
              </a:ext>
            </a:extLst>
          </p:cNvPr>
          <p:cNvSpPr txBox="1"/>
          <p:nvPr/>
        </p:nvSpPr>
        <p:spPr>
          <a:xfrm>
            <a:off x="707644" y="5696926"/>
            <a:ext cx="3139142" cy="369332"/>
          </a:xfrm>
          <a:prstGeom prst="rect">
            <a:avLst/>
          </a:prstGeom>
          <a:noFill/>
        </p:spPr>
        <p:txBody>
          <a:bodyPr wrap="square">
            <a:spAutoFit/>
          </a:bodyPr>
          <a:lstStyle/>
          <a:p>
            <a:r>
              <a:rPr lang="en-US" dirty="0"/>
              <a:t>Drop-in for ex-service-people*</a:t>
            </a:r>
            <a:endParaRPr lang="en-GB" dirty="0"/>
          </a:p>
        </p:txBody>
      </p:sp>
      <p:sp>
        <p:nvSpPr>
          <p:cNvPr id="28" name="TextBox 27">
            <a:extLst>
              <a:ext uri="{FF2B5EF4-FFF2-40B4-BE49-F238E27FC236}">
                <a16:creationId xmlns:a16="http://schemas.microsoft.com/office/drawing/2014/main" id="{A84963CF-AFF0-41F1-AC4E-355D22B73332}"/>
              </a:ext>
            </a:extLst>
          </p:cNvPr>
          <p:cNvSpPr txBox="1"/>
          <p:nvPr/>
        </p:nvSpPr>
        <p:spPr>
          <a:xfrm>
            <a:off x="7036676" y="5244485"/>
            <a:ext cx="2995449" cy="369332"/>
          </a:xfrm>
          <a:prstGeom prst="rect">
            <a:avLst/>
          </a:prstGeom>
          <a:noFill/>
        </p:spPr>
        <p:txBody>
          <a:bodyPr wrap="square">
            <a:spAutoFit/>
          </a:bodyPr>
          <a:lstStyle/>
          <a:p>
            <a:r>
              <a:rPr lang="en-US" dirty="0"/>
              <a:t>Community allotment</a:t>
            </a:r>
            <a:endParaRPr lang="en-GB" dirty="0"/>
          </a:p>
        </p:txBody>
      </p:sp>
      <p:sp>
        <p:nvSpPr>
          <p:cNvPr id="30" name="TextBox 29">
            <a:extLst>
              <a:ext uri="{FF2B5EF4-FFF2-40B4-BE49-F238E27FC236}">
                <a16:creationId xmlns:a16="http://schemas.microsoft.com/office/drawing/2014/main" id="{66398856-9C97-4B4B-A9ED-AD1AC8B0A4CA}"/>
              </a:ext>
            </a:extLst>
          </p:cNvPr>
          <p:cNvSpPr txBox="1"/>
          <p:nvPr/>
        </p:nvSpPr>
        <p:spPr>
          <a:xfrm>
            <a:off x="2900856" y="6192728"/>
            <a:ext cx="1962806" cy="369332"/>
          </a:xfrm>
          <a:prstGeom prst="rect">
            <a:avLst/>
          </a:prstGeom>
          <a:noFill/>
        </p:spPr>
        <p:txBody>
          <a:bodyPr wrap="square">
            <a:spAutoFit/>
          </a:bodyPr>
          <a:lstStyle/>
          <a:p>
            <a:r>
              <a:rPr lang="en-US" dirty="0"/>
              <a:t>Prayer walks x2</a:t>
            </a:r>
            <a:endParaRPr lang="en-GB" dirty="0"/>
          </a:p>
        </p:txBody>
      </p:sp>
      <p:sp>
        <p:nvSpPr>
          <p:cNvPr id="32" name="TextBox 31">
            <a:extLst>
              <a:ext uri="{FF2B5EF4-FFF2-40B4-BE49-F238E27FC236}">
                <a16:creationId xmlns:a16="http://schemas.microsoft.com/office/drawing/2014/main" id="{93045067-77FF-4B56-AE2D-81BB4081AF15}"/>
              </a:ext>
            </a:extLst>
          </p:cNvPr>
          <p:cNvSpPr txBox="1"/>
          <p:nvPr/>
        </p:nvSpPr>
        <p:spPr>
          <a:xfrm>
            <a:off x="8262855" y="2378432"/>
            <a:ext cx="2164225" cy="369332"/>
          </a:xfrm>
          <a:prstGeom prst="rect">
            <a:avLst/>
          </a:prstGeom>
          <a:noFill/>
        </p:spPr>
        <p:txBody>
          <a:bodyPr wrap="square">
            <a:spAutoFit/>
          </a:bodyPr>
          <a:lstStyle/>
          <a:p>
            <a:r>
              <a:rPr lang="en-US" dirty="0"/>
              <a:t>Men’s Ministry</a:t>
            </a:r>
            <a:endParaRPr lang="en-GB" dirty="0"/>
          </a:p>
        </p:txBody>
      </p:sp>
      <p:sp>
        <p:nvSpPr>
          <p:cNvPr id="40" name="TextBox 39">
            <a:extLst>
              <a:ext uri="{FF2B5EF4-FFF2-40B4-BE49-F238E27FC236}">
                <a16:creationId xmlns:a16="http://schemas.microsoft.com/office/drawing/2014/main" id="{DE08AED3-6B0E-4867-A9A3-7BC49ACD0F71}"/>
              </a:ext>
            </a:extLst>
          </p:cNvPr>
          <p:cNvSpPr txBox="1"/>
          <p:nvPr/>
        </p:nvSpPr>
        <p:spPr>
          <a:xfrm>
            <a:off x="4863663" y="5009256"/>
            <a:ext cx="1781502" cy="646331"/>
          </a:xfrm>
          <a:prstGeom prst="rect">
            <a:avLst/>
          </a:prstGeom>
          <a:noFill/>
        </p:spPr>
        <p:txBody>
          <a:bodyPr wrap="square">
            <a:spAutoFit/>
          </a:bodyPr>
          <a:lstStyle/>
          <a:p>
            <a:r>
              <a:rPr lang="en-US" dirty="0"/>
              <a:t>Football team</a:t>
            </a:r>
          </a:p>
          <a:p>
            <a:r>
              <a:rPr lang="en-US" dirty="0"/>
              <a:t>Faith in football</a:t>
            </a:r>
            <a:endParaRPr lang="en-GB" dirty="0"/>
          </a:p>
        </p:txBody>
      </p:sp>
      <p:sp>
        <p:nvSpPr>
          <p:cNvPr id="41" name="Slide Number Placeholder 40">
            <a:extLst>
              <a:ext uri="{FF2B5EF4-FFF2-40B4-BE49-F238E27FC236}">
                <a16:creationId xmlns:a16="http://schemas.microsoft.com/office/drawing/2014/main" id="{12ABA79B-6638-43F8-B8F9-83EDCE51ECDD}"/>
              </a:ext>
            </a:extLst>
          </p:cNvPr>
          <p:cNvSpPr>
            <a:spLocks noGrp="1"/>
          </p:cNvSpPr>
          <p:nvPr>
            <p:ph type="sldNum" sz="quarter" idx="12"/>
          </p:nvPr>
        </p:nvSpPr>
        <p:spPr/>
        <p:txBody>
          <a:bodyPr/>
          <a:lstStyle/>
          <a:p>
            <a:fld id="{B30D30EC-DDF9-4FE8-8AD2-48A90F668A67}" type="slidenum">
              <a:rPr lang="en-GB" smtClean="0"/>
              <a:t>10</a:t>
            </a:fld>
            <a:endParaRPr lang="en-GB"/>
          </a:p>
        </p:txBody>
      </p:sp>
    </p:spTree>
    <p:extLst>
      <p:ext uri="{BB962C8B-B14F-4D97-AF65-F5344CB8AC3E}">
        <p14:creationId xmlns:p14="http://schemas.microsoft.com/office/powerpoint/2010/main" val="1537350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DE649-BDE7-45EE-9804-AFFECF874951}"/>
              </a:ext>
            </a:extLst>
          </p:cNvPr>
          <p:cNvSpPr>
            <a:spLocks noGrp="1"/>
          </p:cNvSpPr>
          <p:nvPr>
            <p:ph type="title"/>
          </p:nvPr>
        </p:nvSpPr>
        <p:spPr/>
        <p:txBody>
          <a:bodyPr/>
          <a:lstStyle/>
          <a:p>
            <a:r>
              <a:rPr lang="en-US" dirty="0"/>
              <a:t>Joel’s cheeky summary – Spiritual Outposts</a:t>
            </a:r>
            <a:endParaRPr lang="en-GB" dirty="0"/>
          </a:p>
        </p:txBody>
      </p:sp>
      <p:sp>
        <p:nvSpPr>
          <p:cNvPr id="3" name="Content Placeholder 2">
            <a:extLst>
              <a:ext uri="{FF2B5EF4-FFF2-40B4-BE49-F238E27FC236}">
                <a16:creationId xmlns:a16="http://schemas.microsoft.com/office/drawing/2014/main" id="{D683ADE9-1ED1-4777-86F8-68585453EC8D}"/>
              </a:ext>
            </a:extLst>
          </p:cNvPr>
          <p:cNvSpPr>
            <a:spLocks noGrp="1"/>
          </p:cNvSpPr>
          <p:nvPr>
            <p:ph idx="1"/>
          </p:nvPr>
        </p:nvSpPr>
        <p:spPr>
          <a:xfrm>
            <a:off x="838200" y="1500808"/>
            <a:ext cx="10515600" cy="5108713"/>
          </a:xfrm>
        </p:spPr>
        <p:txBody>
          <a:bodyPr>
            <a:normAutofit/>
          </a:bodyPr>
          <a:lstStyle/>
          <a:p>
            <a:pPr marL="0" indent="0">
              <a:buNone/>
            </a:pPr>
            <a:r>
              <a:rPr lang="en-US" dirty="0"/>
              <a:t>There was a recognition that each of us has a role to be a spiritual outpost for Jesus every day as part of our daily lives, as well as ideas about what outposts we might plant as a church.</a:t>
            </a:r>
          </a:p>
          <a:p>
            <a:pPr marL="0" indent="0">
              <a:buNone/>
            </a:pPr>
            <a:endParaRPr lang="en-US" dirty="0"/>
          </a:p>
          <a:p>
            <a:pPr marL="0" indent="0">
              <a:buNone/>
            </a:pPr>
            <a:r>
              <a:rPr lang="en-US" dirty="0"/>
              <a:t>There were 3 concepts for Spiritual outposts that were put forward by multiple people:</a:t>
            </a:r>
          </a:p>
          <a:p>
            <a:pPr marL="0" indent="0">
              <a:buNone/>
            </a:pPr>
            <a:endParaRPr lang="en-US" dirty="0"/>
          </a:p>
          <a:p>
            <a:pPr marL="514350" indent="-514350">
              <a:buFont typeface="+mj-lt"/>
              <a:buAutoNum type="arabicPeriod"/>
            </a:pPr>
            <a:r>
              <a:rPr lang="en-US" dirty="0"/>
              <a:t>An outpost to connect with young people</a:t>
            </a:r>
          </a:p>
          <a:p>
            <a:pPr marL="514350" indent="-514350">
              <a:buFont typeface="+mj-lt"/>
              <a:buAutoNum type="arabicPeriod"/>
            </a:pPr>
            <a:r>
              <a:rPr lang="en-US" dirty="0"/>
              <a:t>An outpost to connect with and support families</a:t>
            </a:r>
          </a:p>
          <a:p>
            <a:pPr marL="514350" indent="-514350">
              <a:buFont typeface="+mj-lt"/>
              <a:buAutoNum type="arabicPeriod"/>
            </a:pPr>
            <a:r>
              <a:rPr lang="en-US" dirty="0"/>
              <a:t>An outpost to provide accommodation for those in some form of recovery (e.g. addiction, ex-offenders)</a:t>
            </a:r>
          </a:p>
          <a:p>
            <a:endParaRPr lang="en-GB" dirty="0"/>
          </a:p>
        </p:txBody>
      </p:sp>
      <p:sp>
        <p:nvSpPr>
          <p:cNvPr id="4" name="Slide Number Placeholder 3">
            <a:extLst>
              <a:ext uri="{FF2B5EF4-FFF2-40B4-BE49-F238E27FC236}">
                <a16:creationId xmlns:a16="http://schemas.microsoft.com/office/drawing/2014/main" id="{BF754FD0-45AE-4A68-858B-3126CAD0A495}"/>
              </a:ext>
            </a:extLst>
          </p:cNvPr>
          <p:cNvSpPr>
            <a:spLocks noGrp="1"/>
          </p:cNvSpPr>
          <p:nvPr>
            <p:ph type="sldNum" sz="quarter" idx="12"/>
          </p:nvPr>
        </p:nvSpPr>
        <p:spPr/>
        <p:txBody>
          <a:bodyPr/>
          <a:lstStyle/>
          <a:p>
            <a:fld id="{B30D30EC-DDF9-4FE8-8AD2-48A90F668A67}" type="slidenum">
              <a:rPr lang="en-GB" smtClean="0"/>
              <a:t>11</a:t>
            </a:fld>
            <a:endParaRPr lang="en-GB"/>
          </a:p>
        </p:txBody>
      </p:sp>
    </p:spTree>
    <p:extLst>
      <p:ext uri="{BB962C8B-B14F-4D97-AF65-F5344CB8AC3E}">
        <p14:creationId xmlns:p14="http://schemas.microsoft.com/office/powerpoint/2010/main" val="479333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98C4DAC1-178A-47AA-A7D6-6F5DAC69923C}"/>
              </a:ext>
            </a:extLst>
          </p:cNvPr>
          <p:cNvGrpSpPr/>
          <p:nvPr/>
        </p:nvGrpSpPr>
        <p:grpSpPr>
          <a:xfrm>
            <a:off x="3531475" y="1608083"/>
            <a:ext cx="5381297" cy="3405351"/>
            <a:chOff x="3531475" y="1608083"/>
            <a:chExt cx="5381297" cy="3405351"/>
          </a:xfrm>
        </p:grpSpPr>
        <p:sp>
          <p:nvSpPr>
            <p:cNvPr id="5" name="Cloud 4">
              <a:extLst>
                <a:ext uri="{FF2B5EF4-FFF2-40B4-BE49-F238E27FC236}">
                  <a16:creationId xmlns:a16="http://schemas.microsoft.com/office/drawing/2014/main" id="{1866CC64-876F-4421-9814-73EC0EE9A66E}"/>
                </a:ext>
              </a:extLst>
            </p:cNvPr>
            <p:cNvSpPr/>
            <p:nvPr/>
          </p:nvSpPr>
          <p:spPr>
            <a:xfrm>
              <a:off x="3531475" y="1608083"/>
              <a:ext cx="5381297" cy="3405351"/>
            </a:xfrm>
            <a:prstGeom prst="clou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5ED4C038-81BF-4856-BD97-EF3F66F07FD9}"/>
                </a:ext>
              </a:extLst>
            </p:cNvPr>
            <p:cNvSpPr txBox="1"/>
            <p:nvPr/>
          </p:nvSpPr>
          <p:spPr>
            <a:xfrm>
              <a:off x="4099035" y="2354490"/>
              <a:ext cx="4456386" cy="1569660"/>
            </a:xfrm>
            <a:prstGeom prst="rect">
              <a:avLst/>
            </a:prstGeom>
            <a:noFill/>
          </p:spPr>
          <p:txBody>
            <a:bodyPr wrap="square" rtlCol="0">
              <a:spAutoFit/>
            </a:bodyPr>
            <a:lstStyle/>
            <a:p>
              <a:pPr algn="ctr"/>
              <a:r>
                <a:rPr lang="en-US" sz="3200" b="1" dirty="0"/>
                <a:t>What the challenges faced by children/youth/families?</a:t>
              </a:r>
              <a:endParaRPr lang="en-GB" sz="3200" b="1" dirty="0"/>
            </a:p>
          </p:txBody>
        </p:sp>
      </p:grpSp>
      <p:sp>
        <p:nvSpPr>
          <p:cNvPr id="15" name="TextBox 14">
            <a:extLst>
              <a:ext uri="{FF2B5EF4-FFF2-40B4-BE49-F238E27FC236}">
                <a16:creationId xmlns:a16="http://schemas.microsoft.com/office/drawing/2014/main" id="{B57C5BEB-E5FD-458F-BE97-FE1B5F7677F1}"/>
              </a:ext>
            </a:extLst>
          </p:cNvPr>
          <p:cNvSpPr txBox="1"/>
          <p:nvPr/>
        </p:nvSpPr>
        <p:spPr>
          <a:xfrm>
            <a:off x="4217270" y="5132379"/>
            <a:ext cx="3413239" cy="1477328"/>
          </a:xfrm>
          <a:prstGeom prst="rect">
            <a:avLst/>
          </a:prstGeom>
          <a:noFill/>
        </p:spPr>
        <p:txBody>
          <a:bodyPr wrap="square" rtlCol="0">
            <a:spAutoFit/>
          </a:bodyPr>
          <a:lstStyle/>
          <a:p>
            <a:r>
              <a:rPr lang="en-US" b="1" dirty="0"/>
              <a:t>Lack of support:</a:t>
            </a:r>
          </a:p>
          <a:p>
            <a:pPr marL="285750" indent="-285750">
              <a:buFont typeface="Arial" panose="020B0604020202020204" pitchFamily="34" charset="0"/>
              <a:buChar char="•"/>
            </a:pPr>
            <a:r>
              <a:rPr lang="en-US" dirty="0"/>
              <a:t>No babysitters</a:t>
            </a:r>
          </a:p>
          <a:p>
            <a:pPr marL="285750" indent="-285750">
              <a:buFont typeface="Arial" panose="020B0604020202020204" pitchFamily="34" charset="0"/>
              <a:buChar char="•"/>
            </a:pPr>
            <a:r>
              <a:rPr lang="en-US" dirty="0"/>
              <a:t>Poor referral systems</a:t>
            </a:r>
          </a:p>
          <a:p>
            <a:pPr marL="285750" indent="-285750">
              <a:buFont typeface="Arial" panose="020B0604020202020204" pitchFamily="34" charset="0"/>
              <a:buChar char="•"/>
            </a:pPr>
            <a:r>
              <a:rPr lang="en-US" dirty="0"/>
              <a:t>No wider community</a:t>
            </a:r>
          </a:p>
          <a:p>
            <a:pPr marL="285750" indent="-285750">
              <a:buFont typeface="Arial" panose="020B0604020202020204" pitchFamily="34" charset="0"/>
              <a:buChar char="•"/>
            </a:pPr>
            <a:r>
              <a:rPr lang="en-US" dirty="0"/>
              <a:t>Children with additional needs</a:t>
            </a:r>
            <a:endParaRPr lang="en-GB" dirty="0"/>
          </a:p>
        </p:txBody>
      </p:sp>
      <p:sp>
        <p:nvSpPr>
          <p:cNvPr id="17" name="TextBox 16">
            <a:extLst>
              <a:ext uri="{FF2B5EF4-FFF2-40B4-BE49-F238E27FC236}">
                <a16:creationId xmlns:a16="http://schemas.microsoft.com/office/drawing/2014/main" id="{66706B8B-C87B-41C9-8ADD-B569865C4283}"/>
              </a:ext>
            </a:extLst>
          </p:cNvPr>
          <p:cNvSpPr txBox="1"/>
          <p:nvPr/>
        </p:nvSpPr>
        <p:spPr>
          <a:xfrm>
            <a:off x="8958757" y="462739"/>
            <a:ext cx="3005958" cy="1477328"/>
          </a:xfrm>
          <a:prstGeom prst="rect">
            <a:avLst/>
          </a:prstGeom>
          <a:noFill/>
        </p:spPr>
        <p:txBody>
          <a:bodyPr wrap="square" rtlCol="0">
            <a:spAutoFit/>
          </a:bodyPr>
          <a:lstStyle/>
          <a:p>
            <a:r>
              <a:rPr lang="en-US" b="1" dirty="0"/>
              <a:t>Societal challenges:</a:t>
            </a:r>
          </a:p>
          <a:p>
            <a:pPr marL="285750" indent="-285750">
              <a:buFont typeface="Arial" panose="020B0604020202020204" pitchFamily="34" charset="0"/>
              <a:buChar char="•"/>
            </a:pPr>
            <a:r>
              <a:rPr lang="en-US" dirty="0"/>
              <a:t>Finances x8</a:t>
            </a:r>
          </a:p>
          <a:p>
            <a:pPr marL="285750" indent="-285750">
              <a:buFont typeface="Arial" panose="020B0604020202020204" pitchFamily="34" charset="0"/>
              <a:buChar char="•"/>
            </a:pPr>
            <a:r>
              <a:rPr lang="en-US" dirty="0"/>
              <a:t>Food poverty x3</a:t>
            </a:r>
          </a:p>
          <a:p>
            <a:pPr marL="285750" indent="-285750">
              <a:buFont typeface="Arial" panose="020B0604020202020204" pitchFamily="34" charset="0"/>
              <a:buChar char="•"/>
            </a:pPr>
            <a:r>
              <a:rPr lang="en-US" dirty="0"/>
              <a:t>Lack of transport</a:t>
            </a:r>
          </a:p>
          <a:p>
            <a:pPr marL="285750" indent="-285750">
              <a:buFont typeface="Arial" panose="020B0604020202020204" pitchFamily="34" charset="0"/>
              <a:buChar char="•"/>
            </a:pPr>
            <a:r>
              <a:rPr lang="en-US" dirty="0"/>
              <a:t>Inadequate housing</a:t>
            </a:r>
            <a:endParaRPr lang="en-GB" dirty="0"/>
          </a:p>
        </p:txBody>
      </p:sp>
      <p:sp>
        <p:nvSpPr>
          <p:cNvPr id="19" name="TextBox 18">
            <a:extLst>
              <a:ext uri="{FF2B5EF4-FFF2-40B4-BE49-F238E27FC236}">
                <a16:creationId xmlns:a16="http://schemas.microsoft.com/office/drawing/2014/main" id="{7D6C8C9D-3BCE-48BB-8E5D-14356A966955}"/>
              </a:ext>
            </a:extLst>
          </p:cNvPr>
          <p:cNvSpPr txBox="1"/>
          <p:nvPr/>
        </p:nvSpPr>
        <p:spPr>
          <a:xfrm>
            <a:off x="325802" y="290138"/>
            <a:ext cx="4456385" cy="1477328"/>
          </a:xfrm>
          <a:prstGeom prst="rect">
            <a:avLst/>
          </a:prstGeom>
          <a:noFill/>
        </p:spPr>
        <p:txBody>
          <a:bodyPr wrap="square" rtlCol="0">
            <a:spAutoFit/>
          </a:bodyPr>
          <a:lstStyle/>
          <a:p>
            <a:r>
              <a:rPr lang="en-US" b="1" dirty="0"/>
              <a:t>Cultural challenges:</a:t>
            </a:r>
          </a:p>
          <a:p>
            <a:pPr marL="285750" indent="-285750">
              <a:buFont typeface="Arial" panose="020B0604020202020204" pitchFamily="34" charset="0"/>
              <a:buChar char="•"/>
            </a:pPr>
            <a:r>
              <a:rPr lang="en-US" dirty="0"/>
              <a:t>Unhelpful distractions </a:t>
            </a:r>
            <a:r>
              <a:rPr lang="en-US" dirty="0" err="1"/>
              <a:t>e.g</a:t>
            </a:r>
            <a:r>
              <a:rPr lang="en-US" dirty="0"/>
              <a:t> social media x5</a:t>
            </a:r>
          </a:p>
          <a:p>
            <a:pPr marL="285750" indent="-285750">
              <a:buFont typeface="Arial" panose="020B0604020202020204" pitchFamily="34" charset="0"/>
              <a:buChar char="•"/>
            </a:pPr>
            <a:r>
              <a:rPr lang="en-US" dirty="0"/>
              <a:t>Access to inappropriate material x5</a:t>
            </a:r>
          </a:p>
          <a:p>
            <a:pPr marL="285750" indent="-285750">
              <a:buFont typeface="Arial" panose="020B0604020202020204" pitchFamily="34" charset="0"/>
              <a:buChar char="•"/>
            </a:pPr>
            <a:r>
              <a:rPr lang="en-US" dirty="0"/>
              <a:t>Educational </a:t>
            </a:r>
            <a:r>
              <a:rPr lang="en-US" dirty="0" err="1"/>
              <a:t>innequality</a:t>
            </a:r>
            <a:endParaRPr lang="en-US" dirty="0"/>
          </a:p>
          <a:p>
            <a:pPr marL="285750" indent="-285750">
              <a:buFont typeface="Arial" panose="020B0604020202020204" pitchFamily="34" charset="0"/>
              <a:buChar char="•"/>
            </a:pPr>
            <a:r>
              <a:rPr lang="en-US" dirty="0"/>
              <a:t>No/</a:t>
            </a:r>
            <a:r>
              <a:rPr lang="en-US" dirty="0" err="1"/>
              <a:t>innacurate</a:t>
            </a:r>
            <a:r>
              <a:rPr lang="en-US" dirty="0"/>
              <a:t> faith teaching</a:t>
            </a:r>
          </a:p>
        </p:txBody>
      </p:sp>
      <p:sp>
        <p:nvSpPr>
          <p:cNvPr id="21" name="TextBox 20">
            <a:extLst>
              <a:ext uri="{FF2B5EF4-FFF2-40B4-BE49-F238E27FC236}">
                <a16:creationId xmlns:a16="http://schemas.microsoft.com/office/drawing/2014/main" id="{E52EC6A9-40EF-4C9C-9C86-EF9FBCF1BF45}"/>
              </a:ext>
            </a:extLst>
          </p:cNvPr>
          <p:cNvSpPr txBox="1"/>
          <p:nvPr/>
        </p:nvSpPr>
        <p:spPr>
          <a:xfrm>
            <a:off x="545053" y="2055511"/>
            <a:ext cx="3005958" cy="646331"/>
          </a:xfrm>
          <a:prstGeom prst="rect">
            <a:avLst/>
          </a:prstGeom>
          <a:noFill/>
        </p:spPr>
        <p:txBody>
          <a:bodyPr wrap="square" rtlCol="0">
            <a:spAutoFit/>
          </a:bodyPr>
          <a:lstStyle/>
          <a:p>
            <a:r>
              <a:rPr lang="en-US" b="1" dirty="0"/>
              <a:t>Time poor x6</a:t>
            </a:r>
          </a:p>
          <a:p>
            <a:r>
              <a:rPr lang="en-US" dirty="0"/>
              <a:t>Shift work challenges</a:t>
            </a:r>
            <a:endParaRPr lang="en-GB" dirty="0"/>
          </a:p>
        </p:txBody>
      </p:sp>
      <p:sp>
        <p:nvSpPr>
          <p:cNvPr id="22" name="TextBox 21">
            <a:extLst>
              <a:ext uri="{FF2B5EF4-FFF2-40B4-BE49-F238E27FC236}">
                <a16:creationId xmlns:a16="http://schemas.microsoft.com/office/drawing/2014/main" id="{F48937E6-7767-4090-BAF4-D2214D862006}"/>
              </a:ext>
            </a:extLst>
          </p:cNvPr>
          <p:cNvSpPr txBox="1"/>
          <p:nvPr/>
        </p:nvSpPr>
        <p:spPr>
          <a:xfrm>
            <a:off x="292349" y="2955679"/>
            <a:ext cx="3794234" cy="2585323"/>
          </a:xfrm>
          <a:prstGeom prst="rect">
            <a:avLst/>
          </a:prstGeom>
          <a:noFill/>
        </p:spPr>
        <p:txBody>
          <a:bodyPr wrap="square" rtlCol="0">
            <a:spAutoFit/>
          </a:bodyPr>
          <a:lstStyle/>
          <a:p>
            <a:r>
              <a:rPr lang="en-US" b="1" dirty="0"/>
              <a:t>Emotional wellbeing:</a:t>
            </a:r>
          </a:p>
          <a:p>
            <a:pPr marL="285750" indent="-285750">
              <a:buFont typeface="Arial" panose="020B0604020202020204" pitchFamily="34" charset="0"/>
              <a:buChar char="•"/>
            </a:pPr>
            <a:r>
              <a:rPr lang="en-US" dirty="0"/>
              <a:t>Lack of self-worth/purpose x4*</a:t>
            </a:r>
          </a:p>
          <a:p>
            <a:pPr marL="285750" indent="-285750">
              <a:buFont typeface="Arial" panose="020B0604020202020204" pitchFamily="34" charset="0"/>
              <a:buChar char="•"/>
            </a:pPr>
            <a:r>
              <a:rPr lang="en-US" dirty="0"/>
              <a:t>Bullying x3</a:t>
            </a:r>
          </a:p>
          <a:p>
            <a:pPr marL="285750" indent="-285750">
              <a:buFont typeface="Arial" panose="020B0604020202020204" pitchFamily="34" charset="0"/>
              <a:buChar char="•"/>
            </a:pPr>
            <a:r>
              <a:rPr lang="en-US" dirty="0"/>
              <a:t>Hopelessness x2</a:t>
            </a:r>
          </a:p>
          <a:p>
            <a:pPr marL="285750" indent="-285750">
              <a:buFont typeface="Arial" panose="020B0604020202020204" pitchFamily="34" charset="0"/>
              <a:buChar char="•"/>
            </a:pPr>
            <a:r>
              <a:rPr lang="en-US" dirty="0"/>
              <a:t>Peer pressure x2</a:t>
            </a:r>
            <a:endParaRPr lang="en-GB" dirty="0"/>
          </a:p>
          <a:p>
            <a:pPr marL="285750" indent="-285750">
              <a:buFont typeface="Arial" panose="020B0604020202020204" pitchFamily="34" charset="0"/>
              <a:buChar char="•"/>
            </a:pPr>
            <a:r>
              <a:rPr lang="en-US" dirty="0"/>
              <a:t>Obsession with appearance</a:t>
            </a:r>
          </a:p>
          <a:p>
            <a:pPr marL="285750" indent="-285750">
              <a:buFont typeface="Arial" panose="020B0604020202020204" pitchFamily="34" charset="0"/>
              <a:buChar char="•"/>
            </a:pPr>
            <a:r>
              <a:rPr lang="en-US" dirty="0"/>
              <a:t>Brokenness</a:t>
            </a:r>
          </a:p>
          <a:p>
            <a:pPr marL="285750" indent="-285750">
              <a:buFont typeface="Arial" panose="020B0604020202020204" pitchFamily="34" charset="0"/>
              <a:buChar char="•"/>
            </a:pPr>
            <a:r>
              <a:rPr lang="en-US" dirty="0"/>
              <a:t>Isolation</a:t>
            </a:r>
          </a:p>
          <a:p>
            <a:pPr marL="285750" indent="-285750">
              <a:buFont typeface="Arial" panose="020B0604020202020204" pitchFamily="34" charset="0"/>
              <a:buChar char="•"/>
            </a:pPr>
            <a:endParaRPr lang="en-GB" dirty="0"/>
          </a:p>
        </p:txBody>
      </p:sp>
      <p:sp>
        <p:nvSpPr>
          <p:cNvPr id="23" name="TextBox 22">
            <a:extLst>
              <a:ext uri="{FF2B5EF4-FFF2-40B4-BE49-F238E27FC236}">
                <a16:creationId xmlns:a16="http://schemas.microsoft.com/office/drawing/2014/main" id="{7ADEB3C8-2D77-4FE3-A1BF-B4A75C71335D}"/>
              </a:ext>
            </a:extLst>
          </p:cNvPr>
          <p:cNvSpPr txBox="1"/>
          <p:nvPr/>
        </p:nvSpPr>
        <p:spPr>
          <a:xfrm>
            <a:off x="7977352" y="6313306"/>
            <a:ext cx="3005958" cy="369332"/>
          </a:xfrm>
          <a:prstGeom prst="rect">
            <a:avLst/>
          </a:prstGeom>
          <a:noFill/>
        </p:spPr>
        <p:txBody>
          <a:bodyPr wrap="square" rtlCol="0">
            <a:spAutoFit/>
          </a:bodyPr>
          <a:lstStyle/>
          <a:p>
            <a:r>
              <a:rPr lang="en-US" dirty="0"/>
              <a:t>Poor communication skills</a:t>
            </a:r>
            <a:endParaRPr lang="en-GB" dirty="0"/>
          </a:p>
        </p:txBody>
      </p:sp>
      <p:sp>
        <p:nvSpPr>
          <p:cNvPr id="25" name="TextBox 24">
            <a:extLst>
              <a:ext uri="{FF2B5EF4-FFF2-40B4-BE49-F238E27FC236}">
                <a16:creationId xmlns:a16="http://schemas.microsoft.com/office/drawing/2014/main" id="{4A5F1CC9-6898-43EA-8F1C-A25B5D01ECB2}"/>
              </a:ext>
            </a:extLst>
          </p:cNvPr>
          <p:cNvSpPr txBox="1"/>
          <p:nvPr/>
        </p:nvSpPr>
        <p:spPr>
          <a:xfrm>
            <a:off x="977461" y="5639853"/>
            <a:ext cx="2737947" cy="923330"/>
          </a:xfrm>
          <a:prstGeom prst="rect">
            <a:avLst/>
          </a:prstGeom>
          <a:noFill/>
        </p:spPr>
        <p:txBody>
          <a:bodyPr wrap="square" rtlCol="0">
            <a:spAutoFit/>
          </a:bodyPr>
          <a:lstStyle/>
          <a:p>
            <a:r>
              <a:rPr lang="en-US" dirty="0"/>
              <a:t>Split families x7</a:t>
            </a:r>
          </a:p>
          <a:p>
            <a:r>
              <a:rPr lang="en-US" dirty="0"/>
              <a:t>No male role model</a:t>
            </a:r>
          </a:p>
          <a:p>
            <a:r>
              <a:rPr lang="en-US" dirty="0"/>
              <a:t>No positive role models x3</a:t>
            </a:r>
            <a:endParaRPr lang="en-GB" dirty="0"/>
          </a:p>
        </p:txBody>
      </p:sp>
      <p:sp>
        <p:nvSpPr>
          <p:cNvPr id="26" name="TextBox 25">
            <a:extLst>
              <a:ext uri="{FF2B5EF4-FFF2-40B4-BE49-F238E27FC236}">
                <a16:creationId xmlns:a16="http://schemas.microsoft.com/office/drawing/2014/main" id="{CD7D6835-1486-4688-B362-D1C548EB5531}"/>
              </a:ext>
            </a:extLst>
          </p:cNvPr>
          <p:cNvSpPr txBox="1"/>
          <p:nvPr/>
        </p:nvSpPr>
        <p:spPr>
          <a:xfrm>
            <a:off x="5251815" y="215271"/>
            <a:ext cx="3237314" cy="1200329"/>
          </a:xfrm>
          <a:prstGeom prst="rect">
            <a:avLst/>
          </a:prstGeom>
          <a:noFill/>
        </p:spPr>
        <p:txBody>
          <a:bodyPr wrap="square" rtlCol="0">
            <a:spAutoFit/>
          </a:bodyPr>
          <a:lstStyle/>
          <a:p>
            <a:r>
              <a:rPr lang="en-US" b="1" dirty="0"/>
              <a:t>Youth work:</a:t>
            </a:r>
          </a:p>
          <a:p>
            <a:pPr marL="285750" indent="-285750">
              <a:buFont typeface="Arial" panose="020B0604020202020204" pitchFamily="34" charset="0"/>
              <a:buChar char="•"/>
            </a:pPr>
            <a:r>
              <a:rPr lang="en-US" dirty="0"/>
              <a:t>Lack of youth workers (church &amp; community) x2</a:t>
            </a:r>
          </a:p>
          <a:p>
            <a:pPr marL="285750" indent="-285750">
              <a:buFont typeface="Arial" panose="020B0604020202020204" pitchFamily="34" charset="0"/>
              <a:buChar char="•"/>
            </a:pPr>
            <a:r>
              <a:rPr lang="en-US" dirty="0"/>
              <a:t>No safe spaces for youth x2</a:t>
            </a:r>
            <a:endParaRPr lang="en-GB" dirty="0"/>
          </a:p>
        </p:txBody>
      </p:sp>
      <p:sp>
        <p:nvSpPr>
          <p:cNvPr id="30" name="TextBox 29">
            <a:extLst>
              <a:ext uri="{FF2B5EF4-FFF2-40B4-BE49-F238E27FC236}">
                <a16:creationId xmlns:a16="http://schemas.microsoft.com/office/drawing/2014/main" id="{7FD8744D-F095-4149-9244-FDD277F9597D}"/>
              </a:ext>
            </a:extLst>
          </p:cNvPr>
          <p:cNvSpPr txBox="1"/>
          <p:nvPr/>
        </p:nvSpPr>
        <p:spPr>
          <a:xfrm>
            <a:off x="8912772" y="3525688"/>
            <a:ext cx="3108438" cy="2585323"/>
          </a:xfrm>
          <a:prstGeom prst="rect">
            <a:avLst/>
          </a:prstGeom>
          <a:noFill/>
        </p:spPr>
        <p:txBody>
          <a:bodyPr wrap="square" rtlCol="0">
            <a:spAutoFit/>
          </a:bodyPr>
          <a:lstStyle/>
          <a:p>
            <a:r>
              <a:rPr lang="en-US" b="1" dirty="0"/>
              <a:t>Generational challenges:</a:t>
            </a:r>
          </a:p>
          <a:p>
            <a:pPr marL="285750" indent="-285750">
              <a:buFont typeface="Arial" panose="020B0604020202020204" pitchFamily="34" charset="0"/>
              <a:buChar char="•"/>
            </a:pPr>
            <a:r>
              <a:rPr lang="en-US" dirty="0"/>
              <a:t>*Lack of aspiration x5</a:t>
            </a:r>
          </a:p>
          <a:p>
            <a:pPr marL="285750" indent="-285750">
              <a:buFont typeface="Arial" panose="020B0604020202020204" pitchFamily="34" charset="0"/>
              <a:buChar char="•"/>
            </a:pPr>
            <a:r>
              <a:rPr lang="en-US" dirty="0"/>
              <a:t>Crime x4</a:t>
            </a:r>
          </a:p>
          <a:p>
            <a:pPr marL="285750" indent="-285750">
              <a:buFont typeface="Arial" panose="020B0604020202020204" pitchFamily="34" charset="0"/>
              <a:buChar char="•"/>
            </a:pPr>
            <a:r>
              <a:rPr lang="en-US" dirty="0"/>
              <a:t>Addiction x3</a:t>
            </a:r>
          </a:p>
          <a:p>
            <a:pPr marL="285750" indent="-285750">
              <a:buFont typeface="Arial" panose="020B0604020202020204" pitchFamily="34" charset="0"/>
              <a:buChar char="•"/>
            </a:pPr>
            <a:r>
              <a:rPr lang="en-US" dirty="0"/>
              <a:t>Abuse x3</a:t>
            </a:r>
          </a:p>
          <a:p>
            <a:pPr marL="285750" indent="-285750">
              <a:buFont typeface="Arial" panose="020B0604020202020204" pitchFamily="34" charset="0"/>
              <a:buChar char="•"/>
            </a:pPr>
            <a:r>
              <a:rPr lang="en-US" dirty="0"/>
              <a:t>Not working through bereavement x2</a:t>
            </a:r>
          </a:p>
          <a:p>
            <a:pPr marL="285750" indent="-285750">
              <a:buFont typeface="Arial" panose="020B0604020202020204" pitchFamily="34" charset="0"/>
              <a:buChar char="•"/>
            </a:pPr>
            <a:r>
              <a:rPr lang="en-US" dirty="0"/>
              <a:t>Chaotic decision-making</a:t>
            </a:r>
          </a:p>
          <a:p>
            <a:pPr marL="285750" indent="-285750">
              <a:buFont typeface="Arial" panose="020B0604020202020204" pitchFamily="34" charset="0"/>
              <a:buChar char="•"/>
            </a:pPr>
            <a:r>
              <a:rPr lang="en-US" dirty="0"/>
              <a:t>Rejection</a:t>
            </a:r>
          </a:p>
        </p:txBody>
      </p:sp>
      <p:sp>
        <p:nvSpPr>
          <p:cNvPr id="31" name="TextBox 30">
            <a:extLst>
              <a:ext uri="{FF2B5EF4-FFF2-40B4-BE49-F238E27FC236}">
                <a16:creationId xmlns:a16="http://schemas.microsoft.com/office/drawing/2014/main" id="{70ACCABA-5537-4ABA-824A-62D512514634}"/>
              </a:ext>
            </a:extLst>
          </p:cNvPr>
          <p:cNvSpPr txBox="1"/>
          <p:nvPr/>
        </p:nvSpPr>
        <p:spPr>
          <a:xfrm>
            <a:off x="9480331" y="2662094"/>
            <a:ext cx="1962810" cy="369332"/>
          </a:xfrm>
          <a:prstGeom prst="rect">
            <a:avLst/>
          </a:prstGeom>
          <a:noFill/>
        </p:spPr>
        <p:txBody>
          <a:bodyPr wrap="square">
            <a:spAutoFit/>
          </a:bodyPr>
          <a:lstStyle/>
          <a:p>
            <a:r>
              <a:rPr lang="en-US" b="1" dirty="0"/>
              <a:t>Unemployment x8</a:t>
            </a:r>
            <a:endParaRPr lang="en-GB" b="1" dirty="0"/>
          </a:p>
        </p:txBody>
      </p:sp>
      <p:cxnSp>
        <p:nvCxnSpPr>
          <p:cNvPr id="33" name="Straight Arrow Connector 32">
            <a:extLst>
              <a:ext uri="{FF2B5EF4-FFF2-40B4-BE49-F238E27FC236}">
                <a16:creationId xmlns:a16="http://schemas.microsoft.com/office/drawing/2014/main" id="{A42A2046-3E02-4CB3-8A91-5BEF87F82CBD}"/>
              </a:ext>
            </a:extLst>
          </p:cNvPr>
          <p:cNvCxnSpPr/>
          <p:nvPr/>
        </p:nvCxnSpPr>
        <p:spPr>
          <a:xfrm>
            <a:off x="9911256" y="2034817"/>
            <a:ext cx="168165" cy="62727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D6CE12B2-48F5-492D-A303-3B89CA6F6A8B}"/>
              </a:ext>
            </a:extLst>
          </p:cNvPr>
          <p:cNvCxnSpPr>
            <a:cxnSpLocks/>
          </p:cNvCxnSpPr>
          <p:nvPr/>
        </p:nvCxnSpPr>
        <p:spPr>
          <a:xfrm flipV="1">
            <a:off x="9953297" y="3031426"/>
            <a:ext cx="126124" cy="50468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308D7E7D-F4AD-43A7-8EA1-1236B426E48A}"/>
              </a:ext>
            </a:extLst>
          </p:cNvPr>
          <p:cNvCxnSpPr>
            <a:cxnSpLocks/>
          </p:cNvCxnSpPr>
          <p:nvPr/>
        </p:nvCxnSpPr>
        <p:spPr>
          <a:xfrm>
            <a:off x="1470991" y="5227983"/>
            <a:ext cx="288503" cy="41187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Slide Number Placeholder 40">
            <a:extLst>
              <a:ext uri="{FF2B5EF4-FFF2-40B4-BE49-F238E27FC236}">
                <a16:creationId xmlns:a16="http://schemas.microsoft.com/office/drawing/2014/main" id="{7DB516C9-7B7C-4DF5-89E7-DDA57D4C9049}"/>
              </a:ext>
            </a:extLst>
          </p:cNvPr>
          <p:cNvSpPr>
            <a:spLocks noGrp="1"/>
          </p:cNvSpPr>
          <p:nvPr>
            <p:ph type="sldNum" sz="quarter" idx="12"/>
          </p:nvPr>
        </p:nvSpPr>
        <p:spPr/>
        <p:txBody>
          <a:bodyPr/>
          <a:lstStyle/>
          <a:p>
            <a:fld id="{B30D30EC-DDF9-4FE8-8AD2-48A90F668A67}" type="slidenum">
              <a:rPr lang="en-GB" smtClean="0"/>
              <a:t>12</a:t>
            </a:fld>
            <a:endParaRPr lang="en-GB"/>
          </a:p>
        </p:txBody>
      </p:sp>
    </p:spTree>
    <p:extLst>
      <p:ext uri="{BB962C8B-B14F-4D97-AF65-F5344CB8AC3E}">
        <p14:creationId xmlns:p14="http://schemas.microsoft.com/office/powerpoint/2010/main" val="1651564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DE649-BDE7-45EE-9804-AFFECF874951}"/>
              </a:ext>
            </a:extLst>
          </p:cNvPr>
          <p:cNvSpPr>
            <a:spLocks noGrp="1"/>
          </p:cNvSpPr>
          <p:nvPr>
            <p:ph type="title"/>
          </p:nvPr>
        </p:nvSpPr>
        <p:spPr/>
        <p:txBody>
          <a:bodyPr/>
          <a:lstStyle/>
          <a:p>
            <a:r>
              <a:rPr lang="en-US" dirty="0"/>
              <a:t>Joel’s cheeky summary – Needs of children, youth and families</a:t>
            </a:r>
            <a:endParaRPr lang="en-GB" dirty="0"/>
          </a:p>
        </p:txBody>
      </p:sp>
      <p:sp>
        <p:nvSpPr>
          <p:cNvPr id="3" name="Content Placeholder 2">
            <a:extLst>
              <a:ext uri="{FF2B5EF4-FFF2-40B4-BE49-F238E27FC236}">
                <a16:creationId xmlns:a16="http://schemas.microsoft.com/office/drawing/2014/main" id="{D683ADE9-1ED1-4777-86F8-68585453EC8D}"/>
              </a:ext>
            </a:extLst>
          </p:cNvPr>
          <p:cNvSpPr>
            <a:spLocks noGrp="1"/>
          </p:cNvSpPr>
          <p:nvPr>
            <p:ph idx="1"/>
          </p:nvPr>
        </p:nvSpPr>
        <p:spPr>
          <a:xfrm>
            <a:off x="838200" y="1868557"/>
            <a:ext cx="10515600" cy="4989443"/>
          </a:xfrm>
        </p:spPr>
        <p:txBody>
          <a:bodyPr>
            <a:normAutofit fontScale="92500"/>
          </a:bodyPr>
          <a:lstStyle/>
          <a:p>
            <a:r>
              <a:rPr lang="en-US" dirty="0"/>
              <a:t>We </a:t>
            </a:r>
            <a:r>
              <a:rPr lang="en-US" dirty="0" err="1"/>
              <a:t>recognised</a:t>
            </a:r>
            <a:r>
              <a:rPr lang="en-US" dirty="0"/>
              <a:t> that the primary areas of need for families were the financial challenge of not having enough and the generational challenge of children believing that the destructive behaviours of their parents were normal ways to live. This is amplified by the lack of a wider community within which to find support and explore other ways to live.</a:t>
            </a:r>
          </a:p>
          <a:p>
            <a:endParaRPr lang="en-US" dirty="0"/>
          </a:p>
          <a:p>
            <a:r>
              <a:rPr lang="en-GB" dirty="0"/>
              <a:t>We recognised that the primary area of need for young people themselves was that of emotional wellbeing and aspiration, which are connected to the bigger picture of the generational challenges listed above.</a:t>
            </a:r>
          </a:p>
          <a:p>
            <a:endParaRPr lang="en-GB" dirty="0"/>
          </a:p>
          <a:p>
            <a:r>
              <a:rPr lang="en-GB" dirty="0"/>
              <a:t>We also recognised that a lack of role models and negative influences from social media amplify these existing issues.</a:t>
            </a:r>
          </a:p>
        </p:txBody>
      </p:sp>
      <p:sp>
        <p:nvSpPr>
          <p:cNvPr id="4" name="Slide Number Placeholder 3">
            <a:extLst>
              <a:ext uri="{FF2B5EF4-FFF2-40B4-BE49-F238E27FC236}">
                <a16:creationId xmlns:a16="http://schemas.microsoft.com/office/drawing/2014/main" id="{BF754FD0-45AE-4A68-858B-3126CAD0A495}"/>
              </a:ext>
            </a:extLst>
          </p:cNvPr>
          <p:cNvSpPr>
            <a:spLocks noGrp="1"/>
          </p:cNvSpPr>
          <p:nvPr>
            <p:ph type="sldNum" sz="quarter" idx="12"/>
          </p:nvPr>
        </p:nvSpPr>
        <p:spPr/>
        <p:txBody>
          <a:bodyPr/>
          <a:lstStyle/>
          <a:p>
            <a:fld id="{B30D30EC-DDF9-4FE8-8AD2-48A90F668A67}" type="slidenum">
              <a:rPr lang="en-GB" smtClean="0"/>
              <a:t>13</a:t>
            </a:fld>
            <a:endParaRPr lang="en-GB"/>
          </a:p>
        </p:txBody>
      </p:sp>
    </p:spTree>
    <p:extLst>
      <p:ext uri="{BB962C8B-B14F-4D97-AF65-F5344CB8AC3E}">
        <p14:creationId xmlns:p14="http://schemas.microsoft.com/office/powerpoint/2010/main" val="3925991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98C4DAC1-178A-47AA-A7D6-6F5DAC69923C}"/>
              </a:ext>
            </a:extLst>
          </p:cNvPr>
          <p:cNvGrpSpPr/>
          <p:nvPr/>
        </p:nvGrpSpPr>
        <p:grpSpPr>
          <a:xfrm>
            <a:off x="3531475" y="1608083"/>
            <a:ext cx="5381297" cy="3405351"/>
            <a:chOff x="3531475" y="1608083"/>
            <a:chExt cx="5381297" cy="3405351"/>
          </a:xfrm>
        </p:grpSpPr>
        <p:sp>
          <p:nvSpPr>
            <p:cNvPr id="5" name="Cloud 4">
              <a:extLst>
                <a:ext uri="{FF2B5EF4-FFF2-40B4-BE49-F238E27FC236}">
                  <a16:creationId xmlns:a16="http://schemas.microsoft.com/office/drawing/2014/main" id="{1866CC64-876F-4421-9814-73EC0EE9A66E}"/>
                </a:ext>
              </a:extLst>
            </p:cNvPr>
            <p:cNvSpPr/>
            <p:nvPr/>
          </p:nvSpPr>
          <p:spPr>
            <a:xfrm>
              <a:off x="3531475" y="1608083"/>
              <a:ext cx="5381297" cy="3405351"/>
            </a:xfrm>
            <a:prstGeom prst="clou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5ED4C038-81BF-4856-BD97-EF3F66F07FD9}"/>
                </a:ext>
              </a:extLst>
            </p:cNvPr>
            <p:cNvSpPr txBox="1"/>
            <p:nvPr/>
          </p:nvSpPr>
          <p:spPr>
            <a:xfrm>
              <a:off x="4099035" y="2354490"/>
              <a:ext cx="4456386" cy="1569660"/>
            </a:xfrm>
            <a:prstGeom prst="rect">
              <a:avLst/>
            </a:prstGeom>
            <a:noFill/>
          </p:spPr>
          <p:txBody>
            <a:bodyPr wrap="square" rtlCol="0">
              <a:spAutoFit/>
            </a:bodyPr>
            <a:lstStyle/>
            <a:p>
              <a:pPr algn="ctr"/>
              <a:r>
                <a:rPr lang="en-US" sz="3200" b="1" dirty="0"/>
                <a:t>What are our Strengths/Resources for children/youth/families?</a:t>
              </a:r>
              <a:endParaRPr lang="en-GB" sz="3200" b="1" dirty="0"/>
            </a:p>
          </p:txBody>
        </p:sp>
      </p:grpSp>
      <p:sp>
        <p:nvSpPr>
          <p:cNvPr id="8" name="TextBox 7">
            <a:extLst>
              <a:ext uri="{FF2B5EF4-FFF2-40B4-BE49-F238E27FC236}">
                <a16:creationId xmlns:a16="http://schemas.microsoft.com/office/drawing/2014/main" id="{C4D93670-F651-4C94-BA83-D6D817C66A55}"/>
              </a:ext>
            </a:extLst>
          </p:cNvPr>
          <p:cNvSpPr txBox="1"/>
          <p:nvPr/>
        </p:nvSpPr>
        <p:spPr>
          <a:xfrm>
            <a:off x="428643" y="276998"/>
            <a:ext cx="3005958" cy="2862322"/>
          </a:xfrm>
          <a:prstGeom prst="rect">
            <a:avLst/>
          </a:prstGeom>
          <a:noFill/>
        </p:spPr>
        <p:txBody>
          <a:bodyPr wrap="square" rtlCol="0">
            <a:spAutoFit/>
          </a:bodyPr>
          <a:lstStyle/>
          <a:p>
            <a:r>
              <a:rPr lang="en-US" b="1" dirty="0"/>
              <a:t>Values:</a:t>
            </a:r>
          </a:p>
          <a:p>
            <a:pPr marL="285750" indent="-285750">
              <a:buFont typeface="Arial" panose="020B0604020202020204" pitchFamily="34" charset="0"/>
              <a:buChar char="•"/>
            </a:pPr>
            <a:r>
              <a:rPr lang="en-US" dirty="0"/>
              <a:t>Love x7</a:t>
            </a:r>
          </a:p>
          <a:p>
            <a:pPr marL="285750" indent="-285750">
              <a:buFont typeface="Arial" panose="020B0604020202020204" pitchFamily="34" charset="0"/>
              <a:buChar char="•"/>
            </a:pPr>
            <a:r>
              <a:rPr lang="en-US" dirty="0"/>
              <a:t>Compassion x3 </a:t>
            </a:r>
          </a:p>
          <a:p>
            <a:pPr marL="285750" indent="-285750">
              <a:buFont typeface="Arial" panose="020B0604020202020204" pitchFamily="34" charset="0"/>
              <a:buChar char="•"/>
            </a:pPr>
            <a:r>
              <a:rPr lang="en-US" dirty="0"/>
              <a:t>Friendship x2</a:t>
            </a:r>
          </a:p>
          <a:p>
            <a:pPr marL="285750" indent="-285750">
              <a:buFont typeface="Arial" panose="020B0604020202020204" pitchFamily="34" charset="0"/>
              <a:buChar char="•"/>
            </a:pPr>
            <a:r>
              <a:rPr lang="en-US" dirty="0"/>
              <a:t>Hospitality</a:t>
            </a:r>
          </a:p>
          <a:p>
            <a:pPr marL="285750" indent="-285750">
              <a:buFont typeface="Arial" panose="020B0604020202020204" pitchFamily="34" charset="0"/>
              <a:buChar char="•"/>
            </a:pPr>
            <a:r>
              <a:rPr lang="en-US" dirty="0"/>
              <a:t>Encouraging</a:t>
            </a:r>
          </a:p>
          <a:p>
            <a:pPr marL="285750" indent="-285750">
              <a:buFont typeface="Arial" panose="020B0604020202020204" pitchFamily="34" charset="0"/>
              <a:buChar char="•"/>
            </a:pPr>
            <a:r>
              <a:rPr lang="en-US" dirty="0"/>
              <a:t>Resilience</a:t>
            </a:r>
          </a:p>
          <a:p>
            <a:pPr marL="285750" indent="-285750">
              <a:buFont typeface="Arial" panose="020B0604020202020204" pitchFamily="34" charset="0"/>
              <a:buChar char="•"/>
            </a:pPr>
            <a:r>
              <a:rPr lang="en-US" dirty="0"/>
              <a:t>Servant hearted church</a:t>
            </a:r>
          </a:p>
          <a:p>
            <a:pPr marL="285750" indent="-285750">
              <a:buFont typeface="Arial" panose="020B0604020202020204" pitchFamily="34" charset="0"/>
              <a:buChar char="•"/>
            </a:pPr>
            <a:endParaRPr lang="en-US" dirty="0"/>
          </a:p>
          <a:p>
            <a:endParaRPr lang="en-GB" dirty="0"/>
          </a:p>
        </p:txBody>
      </p:sp>
      <p:sp>
        <p:nvSpPr>
          <p:cNvPr id="10" name="TextBox 9">
            <a:extLst>
              <a:ext uri="{FF2B5EF4-FFF2-40B4-BE49-F238E27FC236}">
                <a16:creationId xmlns:a16="http://schemas.microsoft.com/office/drawing/2014/main" id="{55FC327A-5018-488F-B832-EC7CAAFE73D6}"/>
              </a:ext>
            </a:extLst>
          </p:cNvPr>
          <p:cNvSpPr txBox="1"/>
          <p:nvPr/>
        </p:nvSpPr>
        <p:spPr>
          <a:xfrm>
            <a:off x="1931622" y="5613598"/>
            <a:ext cx="3605049" cy="369332"/>
          </a:xfrm>
          <a:prstGeom prst="rect">
            <a:avLst/>
          </a:prstGeom>
          <a:noFill/>
        </p:spPr>
        <p:txBody>
          <a:bodyPr wrap="square">
            <a:spAutoFit/>
          </a:bodyPr>
          <a:lstStyle/>
          <a:p>
            <a:r>
              <a:rPr lang="en-US" dirty="0"/>
              <a:t>People who respond to meet needs</a:t>
            </a:r>
            <a:endParaRPr lang="en-GB" dirty="0"/>
          </a:p>
        </p:txBody>
      </p:sp>
      <p:sp>
        <p:nvSpPr>
          <p:cNvPr id="11" name="TextBox 10">
            <a:extLst>
              <a:ext uri="{FF2B5EF4-FFF2-40B4-BE49-F238E27FC236}">
                <a16:creationId xmlns:a16="http://schemas.microsoft.com/office/drawing/2014/main" id="{604B87B6-A979-49BE-8D06-29211C036BEC}"/>
              </a:ext>
            </a:extLst>
          </p:cNvPr>
          <p:cNvSpPr txBox="1"/>
          <p:nvPr/>
        </p:nvSpPr>
        <p:spPr>
          <a:xfrm>
            <a:off x="5004981" y="419201"/>
            <a:ext cx="3005958" cy="369332"/>
          </a:xfrm>
          <a:prstGeom prst="rect">
            <a:avLst/>
          </a:prstGeom>
          <a:noFill/>
        </p:spPr>
        <p:txBody>
          <a:bodyPr wrap="square" rtlCol="0">
            <a:spAutoFit/>
          </a:bodyPr>
          <a:lstStyle/>
          <a:p>
            <a:r>
              <a:rPr lang="en-US" dirty="0"/>
              <a:t>Spiritual gifts/Spirit-filled x3</a:t>
            </a:r>
            <a:endParaRPr lang="en-GB" dirty="0"/>
          </a:p>
        </p:txBody>
      </p:sp>
      <p:sp>
        <p:nvSpPr>
          <p:cNvPr id="12" name="TextBox 11">
            <a:extLst>
              <a:ext uri="{FF2B5EF4-FFF2-40B4-BE49-F238E27FC236}">
                <a16:creationId xmlns:a16="http://schemas.microsoft.com/office/drawing/2014/main" id="{32424AA2-5798-4F6E-9B9C-8FBD45ED1420}"/>
              </a:ext>
            </a:extLst>
          </p:cNvPr>
          <p:cNvSpPr txBox="1"/>
          <p:nvPr/>
        </p:nvSpPr>
        <p:spPr>
          <a:xfrm>
            <a:off x="3167728" y="1029050"/>
            <a:ext cx="3005958" cy="369332"/>
          </a:xfrm>
          <a:prstGeom prst="rect">
            <a:avLst/>
          </a:prstGeom>
          <a:noFill/>
        </p:spPr>
        <p:txBody>
          <a:bodyPr wrap="square" rtlCol="0">
            <a:spAutoFit/>
          </a:bodyPr>
          <a:lstStyle/>
          <a:p>
            <a:r>
              <a:rPr lang="en-US" dirty="0"/>
              <a:t>The discipleship journey x3</a:t>
            </a:r>
          </a:p>
        </p:txBody>
      </p:sp>
      <p:sp>
        <p:nvSpPr>
          <p:cNvPr id="13" name="TextBox 12">
            <a:extLst>
              <a:ext uri="{FF2B5EF4-FFF2-40B4-BE49-F238E27FC236}">
                <a16:creationId xmlns:a16="http://schemas.microsoft.com/office/drawing/2014/main" id="{6187E53E-72CB-40AC-997E-AF8858705B55}"/>
              </a:ext>
            </a:extLst>
          </p:cNvPr>
          <p:cNvSpPr txBox="1"/>
          <p:nvPr/>
        </p:nvSpPr>
        <p:spPr>
          <a:xfrm>
            <a:off x="8912771" y="453921"/>
            <a:ext cx="3174125" cy="3139321"/>
          </a:xfrm>
          <a:prstGeom prst="rect">
            <a:avLst/>
          </a:prstGeom>
          <a:noFill/>
        </p:spPr>
        <p:txBody>
          <a:bodyPr wrap="square" rtlCol="0">
            <a:spAutoFit/>
          </a:bodyPr>
          <a:lstStyle/>
          <a:p>
            <a:r>
              <a:rPr lang="en-US" b="1" dirty="0"/>
              <a:t>Variety of gifts:</a:t>
            </a:r>
            <a:endParaRPr lang="en-GB" b="1" dirty="0"/>
          </a:p>
          <a:p>
            <a:pPr marL="285750" indent="-285750">
              <a:buFont typeface="Arial" panose="020B0604020202020204" pitchFamily="34" charset="0"/>
              <a:buChar char="•"/>
            </a:pPr>
            <a:r>
              <a:rPr lang="en-US" dirty="0"/>
              <a:t>Teachers/ex-teachers x3</a:t>
            </a:r>
          </a:p>
          <a:p>
            <a:pPr marL="285750" indent="-285750">
              <a:buFont typeface="Arial" panose="020B0604020202020204" pitchFamily="34" charset="0"/>
              <a:buChar char="•"/>
            </a:pPr>
            <a:r>
              <a:rPr lang="en-US" dirty="0"/>
              <a:t>Minister with experience x3</a:t>
            </a:r>
          </a:p>
          <a:p>
            <a:pPr marL="285750" indent="-285750">
              <a:buFont typeface="Arial" panose="020B0604020202020204" pitchFamily="34" charset="0"/>
              <a:buChar char="•"/>
            </a:pPr>
            <a:r>
              <a:rPr lang="en-US" dirty="0"/>
              <a:t>Sporty people x2</a:t>
            </a:r>
          </a:p>
          <a:p>
            <a:pPr marL="285750" indent="-285750">
              <a:buFont typeface="Arial" panose="020B0604020202020204" pitchFamily="34" charset="0"/>
              <a:buChar char="•"/>
            </a:pPr>
            <a:r>
              <a:rPr lang="en-US" dirty="0"/>
              <a:t>Artistic people x2</a:t>
            </a:r>
          </a:p>
          <a:p>
            <a:pPr marL="285750" indent="-285750">
              <a:buFont typeface="Arial" panose="020B0604020202020204" pitchFamily="34" charset="0"/>
              <a:buChar char="•"/>
            </a:pPr>
            <a:r>
              <a:rPr lang="en-US" dirty="0"/>
              <a:t>Creativity</a:t>
            </a:r>
          </a:p>
          <a:p>
            <a:pPr marL="285750" indent="-285750">
              <a:buFont typeface="Arial" panose="020B0604020202020204" pitchFamily="34" charset="0"/>
              <a:buChar char="•"/>
            </a:pPr>
            <a:r>
              <a:rPr lang="en-US" dirty="0"/>
              <a:t>People who understand bereavement</a:t>
            </a:r>
          </a:p>
          <a:p>
            <a:pPr marL="285750" indent="-285750">
              <a:buFont typeface="Arial" panose="020B0604020202020204" pitchFamily="34" charset="0"/>
              <a:buChar char="•"/>
            </a:pPr>
            <a:r>
              <a:rPr lang="en-US" dirty="0"/>
              <a:t>Leaders who can mentor</a:t>
            </a:r>
            <a:endParaRPr lang="en-GB"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15" name="TextBox 14">
            <a:extLst>
              <a:ext uri="{FF2B5EF4-FFF2-40B4-BE49-F238E27FC236}">
                <a16:creationId xmlns:a16="http://schemas.microsoft.com/office/drawing/2014/main" id="{B57C5BEB-E5FD-458F-BE97-FE1B5F7677F1}"/>
              </a:ext>
            </a:extLst>
          </p:cNvPr>
          <p:cNvSpPr txBox="1"/>
          <p:nvPr/>
        </p:nvSpPr>
        <p:spPr>
          <a:xfrm>
            <a:off x="8357780" y="6141058"/>
            <a:ext cx="3005958" cy="369332"/>
          </a:xfrm>
          <a:prstGeom prst="rect">
            <a:avLst/>
          </a:prstGeom>
          <a:noFill/>
        </p:spPr>
        <p:txBody>
          <a:bodyPr wrap="square" rtlCol="0">
            <a:spAutoFit/>
          </a:bodyPr>
          <a:lstStyle/>
          <a:p>
            <a:r>
              <a:rPr lang="en-US" dirty="0"/>
              <a:t>Lots of Potential babysitters</a:t>
            </a:r>
            <a:endParaRPr lang="en-GB" dirty="0"/>
          </a:p>
        </p:txBody>
      </p:sp>
      <p:sp>
        <p:nvSpPr>
          <p:cNvPr id="16" name="TextBox 15">
            <a:extLst>
              <a:ext uri="{FF2B5EF4-FFF2-40B4-BE49-F238E27FC236}">
                <a16:creationId xmlns:a16="http://schemas.microsoft.com/office/drawing/2014/main" id="{2DA7FD82-0365-40D7-A0BA-DE80984436CF}"/>
              </a:ext>
            </a:extLst>
          </p:cNvPr>
          <p:cNvSpPr txBox="1"/>
          <p:nvPr/>
        </p:nvSpPr>
        <p:spPr>
          <a:xfrm>
            <a:off x="9375229" y="3552164"/>
            <a:ext cx="2438398" cy="1200329"/>
          </a:xfrm>
          <a:prstGeom prst="rect">
            <a:avLst/>
          </a:prstGeom>
          <a:noFill/>
        </p:spPr>
        <p:txBody>
          <a:bodyPr wrap="square" rtlCol="0">
            <a:spAutoFit/>
          </a:bodyPr>
          <a:lstStyle/>
          <a:p>
            <a:r>
              <a:rPr lang="en-US" b="1" dirty="0"/>
              <a:t>Existing facilities:</a:t>
            </a:r>
          </a:p>
          <a:p>
            <a:pPr marL="285750" indent="-285750">
              <a:buFont typeface="Arial" panose="020B0604020202020204" pitchFamily="34" charset="0"/>
              <a:buChar char="•"/>
            </a:pPr>
            <a:r>
              <a:rPr lang="en-US" dirty="0"/>
              <a:t>Renew x4</a:t>
            </a:r>
          </a:p>
          <a:p>
            <a:pPr marL="285750" indent="-285750">
              <a:buFont typeface="Arial" panose="020B0604020202020204" pitchFamily="34" charset="0"/>
              <a:buChar char="•"/>
            </a:pPr>
            <a:r>
              <a:rPr lang="en-US" dirty="0"/>
              <a:t>Church building x3</a:t>
            </a:r>
          </a:p>
          <a:p>
            <a:pPr marL="285750" indent="-285750">
              <a:buFont typeface="Arial" panose="020B0604020202020204" pitchFamily="34" charset="0"/>
              <a:buChar char="•"/>
            </a:pPr>
            <a:r>
              <a:rPr lang="en-US" dirty="0"/>
              <a:t>Youth room</a:t>
            </a:r>
            <a:endParaRPr lang="en-GB" dirty="0"/>
          </a:p>
        </p:txBody>
      </p:sp>
      <p:sp>
        <p:nvSpPr>
          <p:cNvPr id="18" name="TextBox 17">
            <a:extLst>
              <a:ext uri="{FF2B5EF4-FFF2-40B4-BE49-F238E27FC236}">
                <a16:creationId xmlns:a16="http://schemas.microsoft.com/office/drawing/2014/main" id="{7126F792-0615-4968-A7F6-46081BBCB400}"/>
              </a:ext>
            </a:extLst>
          </p:cNvPr>
          <p:cNvSpPr txBox="1"/>
          <p:nvPr/>
        </p:nvSpPr>
        <p:spPr>
          <a:xfrm>
            <a:off x="356667" y="3297531"/>
            <a:ext cx="3510455" cy="1754326"/>
          </a:xfrm>
          <a:prstGeom prst="rect">
            <a:avLst/>
          </a:prstGeom>
          <a:noFill/>
        </p:spPr>
        <p:txBody>
          <a:bodyPr wrap="square" rtlCol="0">
            <a:spAutoFit/>
          </a:bodyPr>
          <a:lstStyle/>
          <a:p>
            <a:r>
              <a:rPr lang="en-US" b="1" dirty="0"/>
              <a:t>Church ministries:</a:t>
            </a:r>
          </a:p>
          <a:p>
            <a:pPr marL="285750" indent="-285750">
              <a:buFont typeface="Arial" panose="020B0604020202020204" pitchFamily="34" charset="0"/>
              <a:buChar char="•"/>
            </a:pPr>
            <a:r>
              <a:rPr lang="en-US" dirty="0"/>
              <a:t>Strong children’s ministry x4</a:t>
            </a:r>
          </a:p>
          <a:p>
            <a:pPr marL="285750" indent="-285750">
              <a:buFont typeface="Arial" panose="020B0604020202020204" pitchFamily="34" charset="0"/>
              <a:buChar char="•"/>
            </a:pPr>
            <a:r>
              <a:rPr lang="en-US" dirty="0"/>
              <a:t>Food bank x4</a:t>
            </a:r>
          </a:p>
          <a:p>
            <a:pPr marL="285750" indent="-285750">
              <a:buFont typeface="Arial" panose="020B0604020202020204" pitchFamily="34" charset="0"/>
              <a:buChar char="•"/>
            </a:pPr>
            <a:r>
              <a:rPr lang="en-US" dirty="0"/>
              <a:t>Open the book x2</a:t>
            </a:r>
          </a:p>
          <a:p>
            <a:pPr marL="285750" indent="-285750">
              <a:buFont typeface="Arial" panose="020B0604020202020204" pitchFamily="34" charset="0"/>
              <a:buChar char="•"/>
            </a:pPr>
            <a:r>
              <a:rPr lang="en-US" dirty="0"/>
              <a:t>Lots of young families in church</a:t>
            </a:r>
          </a:p>
          <a:p>
            <a:pPr marL="285750" indent="-285750">
              <a:buFont typeface="Arial" panose="020B0604020202020204" pitchFamily="34" charset="0"/>
              <a:buChar char="•"/>
            </a:pPr>
            <a:r>
              <a:rPr lang="en-US" dirty="0"/>
              <a:t>Women’s ministry</a:t>
            </a:r>
            <a:endParaRPr lang="en-GB" dirty="0"/>
          </a:p>
        </p:txBody>
      </p:sp>
      <p:sp>
        <p:nvSpPr>
          <p:cNvPr id="20" name="TextBox 19">
            <a:extLst>
              <a:ext uri="{FF2B5EF4-FFF2-40B4-BE49-F238E27FC236}">
                <a16:creationId xmlns:a16="http://schemas.microsoft.com/office/drawing/2014/main" id="{DFCE485E-4B87-4F3B-AE46-720B8B5AF6A8}"/>
              </a:ext>
            </a:extLst>
          </p:cNvPr>
          <p:cNvSpPr txBox="1"/>
          <p:nvPr/>
        </p:nvSpPr>
        <p:spPr>
          <a:xfrm>
            <a:off x="6876392" y="5113510"/>
            <a:ext cx="3358057" cy="646331"/>
          </a:xfrm>
          <a:prstGeom prst="rect">
            <a:avLst/>
          </a:prstGeom>
          <a:noFill/>
        </p:spPr>
        <p:txBody>
          <a:bodyPr wrap="square">
            <a:spAutoFit/>
          </a:bodyPr>
          <a:lstStyle/>
          <a:p>
            <a:r>
              <a:rPr lang="en-US" dirty="0"/>
              <a:t>A different culture</a:t>
            </a:r>
          </a:p>
          <a:p>
            <a:r>
              <a:rPr lang="en-US" dirty="0"/>
              <a:t>We are ‘outside the situation’</a:t>
            </a:r>
            <a:endParaRPr lang="en-GB" dirty="0"/>
          </a:p>
        </p:txBody>
      </p:sp>
      <p:sp>
        <p:nvSpPr>
          <p:cNvPr id="22" name="TextBox 21">
            <a:extLst>
              <a:ext uri="{FF2B5EF4-FFF2-40B4-BE49-F238E27FC236}">
                <a16:creationId xmlns:a16="http://schemas.microsoft.com/office/drawing/2014/main" id="{9982EC7A-2B4C-424A-82F5-63588AEDB9B5}"/>
              </a:ext>
            </a:extLst>
          </p:cNvPr>
          <p:cNvSpPr txBox="1"/>
          <p:nvPr/>
        </p:nvSpPr>
        <p:spPr>
          <a:xfrm>
            <a:off x="5782034" y="6094079"/>
            <a:ext cx="1623419" cy="369332"/>
          </a:xfrm>
          <a:prstGeom prst="rect">
            <a:avLst/>
          </a:prstGeom>
          <a:noFill/>
        </p:spPr>
        <p:txBody>
          <a:bodyPr wrap="square">
            <a:spAutoFit/>
          </a:bodyPr>
          <a:lstStyle/>
          <a:p>
            <a:r>
              <a:rPr lang="en-US" dirty="0"/>
              <a:t>Offering</a:t>
            </a:r>
          </a:p>
        </p:txBody>
      </p:sp>
      <p:sp>
        <p:nvSpPr>
          <p:cNvPr id="23" name="Slide Number Placeholder 22">
            <a:extLst>
              <a:ext uri="{FF2B5EF4-FFF2-40B4-BE49-F238E27FC236}">
                <a16:creationId xmlns:a16="http://schemas.microsoft.com/office/drawing/2014/main" id="{91B7C54B-9422-43CF-9E27-AFB7FDAD47A0}"/>
              </a:ext>
            </a:extLst>
          </p:cNvPr>
          <p:cNvSpPr>
            <a:spLocks noGrp="1"/>
          </p:cNvSpPr>
          <p:nvPr>
            <p:ph type="sldNum" sz="quarter" idx="12"/>
          </p:nvPr>
        </p:nvSpPr>
        <p:spPr/>
        <p:txBody>
          <a:bodyPr/>
          <a:lstStyle/>
          <a:p>
            <a:fld id="{B30D30EC-DDF9-4FE8-8AD2-48A90F668A67}" type="slidenum">
              <a:rPr lang="en-GB" smtClean="0"/>
              <a:t>14</a:t>
            </a:fld>
            <a:endParaRPr lang="en-GB"/>
          </a:p>
        </p:txBody>
      </p:sp>
    </p:spTree>
    <p:extLst>
      <p:ext uri="{BB962C8B-B14F-4D97-AF65-F5344CB8AC3E}">
        <p14:creationId xmlns:p14="http://schemas.microsoft.com/office/powerpoint/2010/main" val="372117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DE649-BDE7-45EE-9804-AFFECF874951}"/>
              </a:ext>
            </a:extLst>
          </p:cNvPr>
          <p:cNvSpPr>
            <a:spLocks noGrp="1"/>
          </p:cNvSpPr>
          <p:nvPr>
            <p:ph type="title"/>
          </p:nvPr>
        </p:nvSpPr>
        <p:spPr/>
        <p:txBody>
          <a:bodyPr/>
          <a:lstStyle/>
          <a:p>
            <a:r>
              <a:rPr lang="en-US" dirty="0"/>
              <a:t>Joel’s cheeky summary – Our strengths for reaching children, youth and families</a:t>
            </a:r>
            <a:endParaRPr lang="en-GB" dirty="0"/>
          </a:p>
        </p:txBody>
      </p:sp>
      <p:sp>
        <p:nvSpPr>
          <p:cNvPr id="3" name="Content Placeholder 2">
            <a:extLst>
              <a:ext uri="{FF2B5EF4-FFF2-40B4-BE49-F238E27FC236}">
                <a16:creationId xmlns:a16="http://schemas.microsoft.com/office/drawing/2014/main" id="{D683ADE9-1ED1-4777-86F8-68585453EC8D}"/>
              </a:ext>
            </a:extLst>
          </p:cNvPr>
          <p:cNvSpPr>
            <a:spLocks noGrp="1"/>
          </p:cNvSpPr>
          <p:nvPr>
            <p:ph idx="1"/>
          </p:nvPr>
        </p:nvSpPr>
        <p:spPr>
          <a:xfrm>
            <a:off x="838200" y="2010329"/>
            <a:ext cx="10515600" cy="4703830"/>
          </a:xfrm>
        </p:spPr>
        <p:txBody>
          <a:bodyPr>
            <a:normAutofit/>
          </a:bodyPr>
          <a:lstStyle/>
          <a:p>
            <a:r>
              <a:rPr lang="en-US" dirty="0"/>
              <a:t>We recognized that we have a strong existing children’s ministry and people with expertise in working with children and youth within our church, as well as a strategy and guidance from the Holy Spirit.</a:t>
            </a:r>
          </a:p>
          <a:p>
            <a:endParaRPr lang="en-US" dirty="0"/>
          </a:p>
          <a:p>
            <a:r>
              <a:rPr lang="en-US" dirty="0"/>
              <a:t>We recognized that we have significant resources to meet practical, emotional and spiritual needs among this demographic. </a:t>
            </a:r>
          </a:p>
          <a:p>
            <a:pPr marL="0" indent="0">
              <a:buNone/>
            </a:pPr>
            <a:endParaRPr lang="en-US" dirty="0"/>
          </a:p>
          <a:p>
            <a:r>
              <a:rPr lang="en-GB" dirty="0"/>
              <a:t>We recognised that the values of love and acceptance, which exist in abundance in our church family, are things many children, youth and families are looking for.</a:t>
            </a:r>
          </a:p>
        </p:txBody>
      </p:sp>
      <p:sp>
        <p:nvSpPr>
          <p:cNvPr id="4" name="Slide Number Placeholder 3">
            <a:extLst>
              <a:ext uri="{FF2B5EF4-FFF2-40B4-BE49-F238E27FC236}">
                <a16:creationId xmlns:a16="http://schemas.microsoft.com/office/drawing/2014/main" id="{BF754FD0-45AE-4A68-858B-3126CAD0A495}"/>
              </a:ext>
            </a:extLst>
          </p:cNvPr>
          <p:cNvSpPr>
            <a:spLocks noGrp="1"/>
          </p:cNvSpPr>
          <p:nvPr>
            <p:ph type="sldNum" sz="quarter" idx="12"/>
          </p:nvPr>
        </p:nvSpPr>
        <p:spPr/>
        <p:txBody>
          <a:bodyPr/>
          <a:lstStyle/>
          <a:p>
            <a:fld id="{B30D30EC-DDF9-4FE8-8AD2-48A90F668A67}" type="slidenum">
              <a:rPr lang="en-GB" smtClean="0"/>
              <a:t>15</a:t>
            </a:fld>
            <a:endParaRPr lang="en-GB"/>
          </a:p>
        </p:txBody>
      </p:sp>
    </p:spTree>
    <p:extLst>
      <p:ext uri="{BB962C8B-B14F-4D97-AF65-F5344CB8AC3E}">
        <p14:creationId xmlns:p14="http://schemas.microsoft.com/office/powerpoint/2010/main" val="3532327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DE649-BDE7-45EE-9804-AFFECF874951}"/>
              </a:ext>
            </a:extLst>
          </p:cNvPr>
          <p:cNvSpPr>
            <a:spLocks noGrp="1"/>
          </p:cNvSpPr>
          <p:nvPr>
            <p:ph type="title"/>
          </p:nvPr>
        </p:nvSpPr>
        <p:spPr>
          <a:xfrm>
            <a:off x="838200" y="135489"/>
            <a:ext cx="10515600" cy="1325563"/>
          </a:xfrm>
        </p:spPr>
        <p:txBody>
          <a:bodyPr/>
          <a:lstStyle/>
          <a:p>
            <a:r>
              <a:rPr lang="en-US" dirty="0"/>
              <a:t>Summary – a Healthy Hub</a:t>
            </a:r>
            <a:endParaRPr lang="en-GB" dirty="0"/>
          </a:p>
        </p:txBody>
      </p:sp>
      <p:sp>
        <p:nvSpPr>
          <p:cNvPr id="3" name="Content Placeholder 2">
            <a:extLst>
              <a:ext uri="{FF2B5EF4-FFF2-40B4-BE49-F238E27FC236}">
                <a16:creationId xmlns:a16="http://schemas.microsoft.com/office/drawing/2014/main" id="{D683ADE9-1ED1-4777-86F8-68585453EC8D}"/>
              </a:ext>
            </a:extLst>
          </p:cNvPr>
          <p:cNvSpPr>
            <a:spLocks noGrp="1"/>
          </p:cNvSpPr>
          <p:nvPr>
            <p:ph idx="1"/>
          </p:nvPr>
        </p:nvSpPr>
        <p:spPr>
          <a:xfrm>
            <a:off x="838199" y="1461052"/>
            <a:ext cx="11009243" cy="5260423"/>
          </a:xfrm>
        </p:spPr>
        <p:txBody>
          <a:bodyPr>
            <a:normAutofit fontScale="92500" lnSpcReduction="20000"/>
          </a:bodyPr>
          <a:lstStyle/>
          <a:p>
            <a:r>
              <a:rPr lang="en-US" sz="4300" dirty="0"/>
              <a:t>We strongly desire to be a place of love and acceptance for all people.</a:t>
            </a:r>
          </a:p>
          <a:p>
            <a:endParaRPr lang="en-US" sz="4300" dirty="0"/>
          </a:p>
          <a:p>
            <a:r>
              <a:rPr lang="en-US" sz="4300" dirty="0"/>
              <a:t>We believe that this should take the form of opportunities to build relationships and care for one another in practical ways.</a:t>
            </a:r>
          </a:p>
          <a:p>
            <a:endParaRPr lang="en-US" sz="4300" dirty="0"/>
          </a:p>
          <a:p>
            <a:r>
              <a:rPr lang="en-US" sz="4300" dirty="0"/>
              <a:t>In connecting with God, we desire to seek His way through the Bible, prayer and ministry in the gifts of the Holy Spirit to equip all people for service.</a:t>
            </a:r>
          </a:p>
          <a:p>
            <a:endParaRPr lang="en-GB" dirty="0"/>
          </a:p>
        </p:txBody>
      </p:sp>
      <p:sp>
        <p:nvSpPr>
          <p:cNvPr id="4" name="Slide Number Placeholder 3">
            <a:extLst>
              <a:ext uri="{FF2B5EF4-FFF2-40B4-BE49-F238E27FC236}">
                <a16:creationId xmlns:a16="http://schemas.microsoft.com/office/drawing/2014/main" id="{BF754FD0-45AE-4A68-858B-3126CAD0A495}"/>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0D30EC-DDF9-4FE8-8AD2-48A90F668A67}"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796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A3A022C0-26BC-43B7-85B3-0A77178DDD8E}"/>
              </a:ext>
            </a:extLst>
          </p:cNvPr>
          <p:cNvSpPr txBox="1"/>
          <p:nvPr/>
        </p:nvSpPr>
        <p:spPr>
          <a:xfrm>
            <a:off x="4599347" y="1345007"/>
            <a:ext cx="2245092"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Outpost</a:t>
            </a:r>
            <a:endParaRPr kumimoji="0" lang="en-GB"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9" name="TextBox 28">
            <a:extLst>
              <a:ext uri="{FF2B5EF4-FFF2-40B4-BE49-F238E27FC236}">
                <a16:creationId xmlns:a16="http://schemas.microsoft.com/office/drawing/2014/main" id="{52629D83-0AD2-443A-8A29-C5703094AB79}"/>
              </a:ext>
            </a:extLst>
          </p:cNvPr>
          <p:cNvSpPr txBox="1"/>
          <p:nvPr/>
        </p:nvSpPr>
        <p:spPr>
          <a:xfrm>
            <a:off x="4764115" y="4643923"/>
            <a:ext cx="2245092"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Outpost</a:t>
            </a:r>
            <a:endParaRPr kumimoji="0" lang="en-GB"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TextBox 26">
            <a:extLst>
              <a:ext uri="{FF2B5EF4-FFF2-40B4-BE49-F238E27FC236}">
                <a16:creationId xmlns:a16="http://schemas.microsoft.com/office/drawing/2014/main" id="{55836B26-F24A-037B-E94A-B021DBDCB80E}"/>
              </a:ext>
            </a:extLst>
          </p:cNvPr>
          <p:cNvSpPr txBox="1"/>
          <p:nvPr/>
        </p:nvSpPr>
        <p:spPr>
          <a:xfrm>
            <a:off x="266190" y="175474"/>
            <a:ext cx="7685114" cy="1323439"/>
          </a:xfrm>
          <a:prstGeom prst="rect">
            <a:avLst/>
          </a:prstGeom>
          <a:noFill/>
        </p:spPr>
        <p:txBody>
          <a:bodyPr wrap="square">
            <a:spAutoFit/>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prstClr val="black"/>
                </a:solidFill>
                <a:effectLst/>
                <a:uLnTx/>
                <a:uFillTx/>
                <a:latin typeface="Univers Condensed Light"/>
                <a:ea typeface="+mn-ea"/>
                <a:cs typeface="+mn-cs"/>
              </a:rPr>
              <a:t>Next steps:</a:t>
            </a:r>
          </a:p>
        </p:txBody>
      </p:sp>
      <p:pic>
        <p:nvPicPr>
          <p:cNvPr id="6" name="Picture 5">
            <a:extLst>
              <a:ext uri="{FF2B5EF4-FFF2-40B4-BE49-F238E27FC236}">
                <a16:creationId xmlns:a16="http://schemas.microsoft.com/office/drawing/2014/main" id="{0BBB7748-549A-71B3-C733-802277A9CF08}"/>
              </a:ext>
            </a:extLst>
          </p:cNvPr>
          <p:cNvPicPr>
            <a:picLocks noChangeAspect="1"/>
          </p:cNvPicPr>
          <p:nvPr/>
        </p:nvPicPr>
        <p:blipFill>
          <a:blip r:embed="rId2"/>
          <a:stretch>
            <a:fillRect/>
          </a:stretch>
        </p:blipFill>
        <p:spPr>
          <a:xfrm>
            <a:off x="7239021" y="108248"/>
            <a:ext cx="4686789" cy="4255029"/>
          </a:xfrm>
          <a:prstGeom prst="rect">
            <a:avLst/>
          </a:prstGeom>
        </p:spPr>
      </p:pic>
      <p:sp>
        <p:nvSpPr>
          <p:cNvPr id="24" name="TextBox 23">
            <a:extLst>
              <a:ext uri="{FF2B5EF4-FFF2-40B4-BE49-F238E27FC236}">
                <a16:creationId xmlns:a16="http://schemas.microsoft.com/office/drawing/2014/main" id="{6A8FAD92-AFE8-4FF2-9B98-8CD9D54DC174}"/>
              </a:ext>
            </a:extLst>
          </p:cNvPr>
          <p:cNvSpPr txBox="1"/>
          <p:nvPr/>
        </p:nvSpPr>
        <p:spPr>
          <a:xfrm>
            <a:off x="266190" y="1452442"/>
            <a:ext cx="8947384" cy="5262979"/>
          </a:xfrm>
          <a:prstGeom prst="rect">
            <a:avLst/>
          </a:prstGeom>
          <a:noFill/>
          <a:ln>
            <a:noFill/>
          </a:ln>
        </p:spPr>
        <p:txBody>
          <a:bodyPr wrap="square" rtlCol="0">
            <a:spAutoFit/>
          </a:bodyPr>
          <a:lstStyle/>
          <a:p>
            <a:pPr marL="685800" indent="-685800" defTabSz="742950">
              <a:buFont typeface="Arial" panose="020B0604020202020204" pitchFamily="34" charset="0"/>
              <a:buChar char="•"/>
              <a:defRPr/>
            </a:pPr>
            <a:r>
              <a:rPr lang="en-US" sz="4800" dirty="0">
                <a:solidFill>
                  <a:prstClr val="black"/>
                </a:solidFill>
              </a:rPr>
              <a:t>Bereavement Group at R127 </a:t>
            </a:r>
            <a:r>
              <a:rPr lang="en-US" sz="4800" i="1" dirty="0">
                <a:solidFill>
                  <a:prstClr val="black"/>
                </a:solidFill>
              </a:rPr>
              <a:t>(new outpost)</a:t>
            </a:r>
            <a:endParaRPr lang="en-US" sz="4800" dirty="0">
              <a:solidFill>
                <a:prstClr val="black"/>
              </a:solidFill>
            </a:endParaRPr>
          </a:p>
          <a:p>
            <a:pPr marR="0" lvl="0" algn="l" defTabSz="742950" rtl="0" eaLnBrk="1" fontAlgn="auto" latinLnBrk="0" hangingPunct="1">
              <a:lnSpc>
                <a:spcPct val="100000"/>
              </a:lnSpc>
              <a:spcBef>
                <a:spcPts val="0"/>
              </a:spcBef>
              <a:spcAft>
                <a:spcPts val="0"/>
              </a:spcAft>
              <a:buClrTx/>
              <a:buSzTx/>
              <a:tabLst/>
              <a:defRPr/>
            </a:pPr>
            <a:endParaRPr kumimoji="0" lang="en-US" sz="2400" b="0" u="none" strike="noStrike" kern="1200" cap="none" spc="0" normalizeH="0" baseline="0" noProof="0" dirty="0">
              <a:ln>
                <a:noFill/>
              </a:ln>
              <a:solidFill>
                <a:prstClr val="black"/>
              </a:solidFill>
              <a:effectLst/>
              <a:uLnTx/>
              <a:uFillTx/>
              <a:latin typeface="Calibri" panose="020F0502020204030204"/>
              <a:ea typeface="+mn-ea"/>
              <a:cs typeface="+mn-cs"/>
            </a:endParaRPr>
          </a:p>
          <a:p>
            <a:pPr marL="685800" indent="-685800" defTabSz="742950">
              <a:buFont typeface="Arial" panose="020B0604020202020204" pitchFamily="34" charset="0"/>
              <a:buChar char="•"/>
              <a:defRPr/>
            </a:pPr>
            <a:r>
              <a:rPr lang="en-US" sz="4800" dirty="0">
                <a:solidFill>
                  <a:prstClr val="black"/>
                </a:solidFill>
                <a:latin typeface="Calibri" panose="020F0502020204030204"/>
              </a:rPr>
              <a:t>Develop mid-week family ministry opportunities</a:t>
            </a:r>
          </a:p>
          <a:p>
            <a:pPr marL="685800" indent="-685800" defTabSz="742950">
              <a:buFont typeface="Arial" panose="020B0604020202020204" pitchFamily="34" charset="0"/>
              <a:buChar char="•"/>
              <a:defRPr/>
            </a:pPr>
            <a:endParaRPr lang="en-US" sz="2400" dirty="0">
              <a:solidFill>
                <a:prstClr val="black"/>
              </a:solidFill>
              <a:latin typeface="Calibri" panose="020F0502020204030204"/>
            </a:endParaRPr>
          </a:p>
          <a:p>
            <a:pPr marL="685800" indent="-685800" defTabSz="742950">
              <a:buFont typeface="Arial" panose="020B0604020202020204" pitchFamily="34" charset="0"/>
              <a:buChar char="•"/>
              <a:defRPr/>
            </a:pPr>
            <a:r>
              <a:rPr lang="en-US" sz="4800" dirty="0">
                <a:solidFill>
                  <a:prstClr val="black"/>
                </a:solidFill>
              </a:rPr>
              <a:t>Youth For Christ Intern, September 2022</a:t>
            </a:r>
            <a:endParaRPr lang="en-US" sz="2400" dirty="0">
              <a:solidFill>
                <a:prstClr val="black"/>
              </a:solidFill>
              <a:latin typeface="Calibri" panose="020F0502020204030204"/>
            </a:endParaRPr>
          </a:p>
        </p:txBody>
      </p:sp>
    </p:spTree>
    <p:extLst>
      <p:ext uri="{BB962C8B-B14F-4D97-AF65-F5344CB8AC3E}">
        <p14:creationId xmlns:p14="http://schemas.microsoft.com/office/powerpoint/2010/main" val="1717783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52629D83-0AD2-443A-8A29-C5703094AB79}"/>
              </a:ext>
            </a:extLst>
          </p:cNvPr>
          <p:cNvSpPr txBox="1"/>
          <p:nvPr/>
        </p:nvSpPr>
        <p:spPr>
          <a:xfrm>
            <a:off x="4764115" y="4643923"/>
            <a:ext cx="2245092"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Outpost</a:t>
            </a:r>
            <a:endParaRPr kumimoji="0" lang="en-GB"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 name="TextBox 23">
            <a:extLst>
              <a:ext uri="{FF2B5EF4-FFF2-40B4-BE49-F238E27FC236}">
                <a16:creationId xmlns:a16="http://schemas.microsoft.com/office/drawing/2014/main" id="{6A8FAD92-AFE8-4FF2-9B98-8CD9D54DC174}"/>
              </a:ext>
            </a:extLst>
          </p:cNvPr>
          <p:cNvSpPr txBox="1"/>
          <p:nvPr/>
        </p:nvSpPr>
        <p:spPr>
          <a:xfrm>
            <a:off x="57150" y="2776146"/>
            <a:ext cx="12066270" cy="3785652"/>
          </a:xfrm>
          <a:prstGeom prst="rect">
            <a:avLst/>
          </a:prstGeom>
          <a:noFill/>
          <a:ln>
            <a:noFill/>
          </a:ln>
        </p:spPr>
        <p:txBody>
          <a:bodyPr wrap="square" rtlCol="0">
            <a:spAutoFit/>
          </a:bodyPr>
          <a:lstStyle/>
          <a:p>
            <a:pPr marL="685800" indent="-685800" defTabSz="742950">
              <a:buFont typeface="Arial" panose="020B0604020202020204" pitchFamily="34" charset="0"/>
              <a:buChar char="•"/>
              <a:defRPr/>
            </a:pPr>
            <a:r>
              <a:rPr lang="en-US" sz="4800" dirty="0">
                <a:solidFill>
                  <a:prstClr val="black"/>
                </a:solidFill>
              </a:rPr>
              <a:t>Working in Doncaster schools during the day.</a:t>
            </a:r>
          </a:p>
          <a:p>
            <a:pPr marL="685800" indent="-685800" defTabSz="742950">
              <a:buFont typeface="Arial" panose="020B0604020202020204" pitchFamily="34" charset="0"/>
              <a:buChar char="•"/>
              <a:defRPr/>
            </a:pPr>
            <a:r>
              <a:rPr lang="en-US" sz="4800" dirty="0">
                <a:solidFill>
                  <a:prstClr val="black"/>
                </a:solidFill>
                <a:latin typeface="Calibri" panose="020F0502020204030204"/>
              </a:rPr>
              <a:t>Working at YFC youth work projects two evenings per week.</a:t>
            </a:r>
          </a:p>
          <a:p>
            <a:pPr marL="685800" indent="-685800" defTabSz="742950">
              <a:buFont typeface="Arial" panose="020B0604020202020204" pitchFamily="34" charset="0"/>
              <a:buChar char="•"/>
              <a:defRPr/>
            </a:pPr>
            <a:r>
              <a:rPr lang="en-US" sz="4800" dirty="0">
                <a:solidFill>
                  <a:prstClr val="black"/>
                </a:solidFill>
                <a:latin typeface="Calibri" panose="020F0502020204030204"/>
              </a:rPr>
              <a:t>Sundays and one mid-week activity.</a:t>
            </a:r>
          </a:p>
          <a:p>
            <a:pPr marL="685800" indent="-685800" defTabSz="742950">
              <a:buFont typeface="Arial" panose="020B0604020202020204" pitchFamily="34" charset="0"/>
              <a:buChar char="•"/>
              <a:defRPr/>
            </a:pPr>
            <a:r>
              <a:rPr lang="en-US" sz="4800" dirty="0">
                <a:solidFill>
                  <a:prstClr val="black"/>
                </a:solidFill>
                <a:latin typeface="Calibri" panose="020F0502020204030204"/>
              </a:rPr>
              <a:t>Involved and supported in wider church life.</a:t>
            </a:r>
            <a:endParaRPr lang="en-US" sz="2400" dirty="0">
              <a:solidFill>
                <a:prstClr val="black"/>
              </a:solidFill>
              <a:latin typeface="Calibri" panose="020F0502020204030204"/>
            </a:endParaRPr>
          </a:p>
        </p:txBody>
      </p:sp>
      <p:grpSp>
        <p:nvGrpSpPr>
          <p:cNvPr id="9" name="Group 8">
            <a:extLst>
              <a:ext uri="{FF2B5EF4-FFF2-40B4-BE49-F238E27FC236}">
                <a16:creationId xmlns:a16="http://schemas.microsoft.com/office/drawing/2014/main" id="{C06AE15F-A9A8-9C2B-1E80-D42D114A731D}"/>
              </a:ext>
            </a:extLst>
          </p:cNvPr>
          <p:cNvGrpSpPr/>
          <p:nvPr/>
        </p:nvGrpSpPr>
        <p:grpSpPr>
          <a:xfrm>
            <a:off x="5620611" y="108289"/>
            <a:ext cx="6450572" cy="2425975"/>
            <a:chOff x="-688749" y="108289"/>
            <a:chExt cx="6450572" cy="2425975"/>
          </a:xfrm>
        </p:grpSpPr>
        <p:grpSp>
          <p:nvGrpSpPr>
            <p:cNvPr id="8" name="Group 7">
              <a:extLst>
                <a:ext uri="{FF2B5EF4-FFF2-40B4-BE49-F238E27FC236}">
                  <a16:creationId xmlns:a16="http://schemas.microsoft.com/office/drawing/2014/main" id="{F56011D8-5615-6F22-2E95-E02F182C3408}"/>
                </a:ext>
              </a:extLst>
            </p:cNvPr>
            <p:cNvGrpSpPr/>
            <p:nvPr/>
          </p:nvGrpSpPr>
          <p:grpSpPr>
            <a:xfrm>
              <a:off x="-688749" y="108289"/>
              <a:ext cx="6450572" cy="2412694"/>
              <a:chOff x="4599347" y="1112704"/>
              <a:chExt cx="6450572" cy="2412694"/>
            </a:xfrm>
          </p:grpSpPr>
          <p:sp>
            <p:nvSpPr>
              <p:cNvPr id="26" name="TextBox 25">
                <a:extLst>
                  <a:ext uri="{FF2B5EF4-FFF2-40B4-BE49-F238E27FC236}">
                    <a16:creationId xmlns:a16="http://schemas.microsoft.com/office/drawing/2014/main" id="{A3A022C0-26BC-43B7-85B3-0A77178DDD8E}"/>
                  </a:ext>
                </a:extLst>
              </p:cNvPr>
              <p:cNvSpPr txBox="1"/>
              <p:nvPr/>
            </p:nvSpPr>
            <p:spPr>
              <a:xfrm>
                <a:off x="4599347" y="1345007"/>
                <a:ext cx="2245092"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Outpost</a:t>
                </a:r>
                <a:endParaRPr kumimoji="0" lang="en-GB"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CAD1C763-6CEA-B61D-585E-54D614585FBF}"/>
                  </a:ext>
                </a:extLst>
              </p:cNvPr>
              <p:cNvSpPr/>
              <p:nvPr/>
            </p:nvSpPr>
            <p:spPr>
              <a:xfrm>
                <a:off x="5585552" y="1112704"/>
                <a:ext cx="5464366" cy="241269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descr="Icon&#10;&#10;Description automatically generated with low confidence">
                <a:extLst>
                  <a:ext uri="{FF2B5EF4-FFF2-40B4-BE49-F238E27FC236}">
                    <a16:creationId xmlns:a16="http://schemas.microsoft.com/office/drawing/2014/main" id="{BC0292C2-1F2B-6263-C3FE-939657D93726}"/>
                  </a:ext>
                </a:extLst>
              </p:cNvPr>
              <p:cNvPicPr>
                <a:picLocks noChangeAspect="1"/>
              </p:cNvPicPr>
              <p:nvPr/>
            </p:nvPicPr>
            <p:blipFill rotWithShape="1">
              <a:blip r:embed="rId2">
                <a:extLst>
                  <a:ext uri="{28A0092B-C50C-407E-A947-70E740481C1C}">
                    <a14:useLocalDpi xmlns:a14="http://schemas.microsoft.com/office/drawing/2010/main" val="0"/>
                  </a:ext>
                </a:extLst>
              </a:blip>
              <a:srcRect l="41835" t="15454" r="4643" b="15399"/>
              <a:stretch/>
            </p:blipFill>
            <p:spPr>
              <a:xfrm>
                <a:off x="5585553" y="1169330"/>
                <a:ext cx="5464366" cy="2230338"/>
              </a:xfrm>
              <a:prstGeom prst="rect">
                <a:avLst/>
              </a:prstGeom>
            </p:spPr>
          </p:pic>
        </p:grpSp>
        <p:sp>
          <p:nvSpPr>
            <p:cNvPr id="27" name="TextBox 26">
              <a:extLst>
                <a:ext uri="{FF2B5EF4-FFF2-40B4-BE49-F238E27FC236}">
                  <a16:creationId xmlns:a16="http://schemas.microsoft.com/office/drawing/2014/main" id="{55836B26-F24A-037B-E94A-B021DBDCB80E}"/>
                </a:ext>
              </a:extLst>
            </p:cNvPr>
            <p:cNvSpPr txBox="1"/>
            <p:nvPr/>
          </p:nvSpPr>
          <p:spPr>
            <a:xfrm>
              <a:off x="2169505" y="1518601"/>
              <a:ext cx="3592317" cy="1015663"/>
            </a:xfrm>
            <a:prstGeom prst="rect">
              <a:avLst/>
            </a:prstGeom>
            <a:noFill/>
          </p:spPr>
          <p:txBody>
            <a:bodyPr wrap="square">
              <a:spAutoFit/>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FFFFFF"/>
                  </a:solidFill>
                  <a:effectLst/>
                  <a:uLnTx/>
                  <a:uFillTx/>
                  <a:latin typeface="Univers Condensed Light"/>
                  <a:ea typeface="+mn-ea"/>
                  <a:cs typeface="+mn-cs"/>
                </a:rPr>
                <a:t>Internship</a:t>
              </a:r>
            </a:p>
          </p:txBody>
        </p:sp>
      </p:grpSp>
      <p:sp>
        <p:nvSpPr>
          <p:cNvPr id="17" name="TextBox 16">
            <a:extLst>
              <a:ext uri="{FF2B5EF4-FFF2-40B4-BE49-F238E27FC236}">
                <a16:creationId xmlns:a16="http://schemas.microsoft.com/office/drawing/2014/main" id="{A6B40B79-9758-D27C-0D3A-BFF148335061}"/>
              </a:ext>
            </a:extLst>
          </p:cNvPr>
          <p:cNvSpPr txBox="1"/>
          <p:nvPr/>
        </p:nvSpPr>
        <p:spPr>
          <a:xfrm>
            <a:off x="120817" y="108289"/>
            <a:ext cx="6269354" cy="1862048"/>
          </a:xfrm>
          <a:prstGeom prst="rect">
            <a:avLst/>
          </a:prstGeom>
          <a:noFill/>
        </p:spPr>
        <p:txBody>
          <a:bodyPr wrap="square">
            <a:spAutoFit/>
          </a:bodyPr>
          <a:lstStyle/>
          <a:p>
            <a:r>
              <a:rPr kumimoji="0" lang="en-US" sz="11500" b="1" i="0" u="none" strike="noStrike" kern="1200" cap="none" spc="0" normalizeH="0" baseline="0" noProof="0" dirty="0">
                <a:ln>
                  <a:noFill/>
                </a:ln>
                <a:solidFill>
                  <a:prstClr val="black"/>
                </a:solidFill>
                <a:effectLst/>
                <a:uLnTx/>
                <a:uFillTx/>
                <a:latin typeface="Univers Condensed Light"/>
                <a:ea typeface="+mn-ea"/>
                <a:cs typeface="+mn-cs"/>
              </a:rPr>
              <a:t>Role</a:t>
            </a:r>
            <a:endParaRPr lang="en-GB" sz="2800" dirty="0"/>
          </a:p>
        </p:txBody>
      </p:sp>
    </p:spTree>
    <p:extLst>
      <p:ext uri="{BB962C8B-B14F-4D97-AF65-F5344CB8AC3E}">
        <p14:creationId xmlns:p14="http://schemas.microsoft.com/office/powerpoint/2010/main" val="327111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52629D83-0AD2-443A-8A29-C5703094AB79}"/>
              </a:ext>
            </a:extLst>
          </p:cNvPr>
          <p:cNvSpPr txBox="1"/>
          <p:nvPr/>
        </p:nvSpPr>
        <p:spPr>
          <a:xfrm>
            <a:off x="4764115" y="4643923"/>
            <a:ext cx="2245092"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Outpost</a:t>
            </a:r>
            <a:endParaRPr kumimoji="0" lang="en-GB"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 name="TextBox 23">
            <a:extLst>
              <a:ext uri="{FF2B5EF4-FFF2-40B4-BE49-F238E27FC236}">
                <a16:creationId xmlns:a16="http://schemas.microsoft.com/office/drawing/2014/main" id="{6A8FAD92-AFE8-4FF2-9B98-8CD9D54DC174}"/>
              </a:ext>
            </a:extLst>
          </p:cNvPr>
          <p:cNvSpPr txBox="1"/>
          <p:nvPr/>
        </p:nvSpPr>
        <p:spPr>
          <a:xfrm>
            <a:off x="457200" y="2939254"/>
            <a:ext cx="11063136" cy="3046988"/>
          </a:xfrm>
          <a:prstGeom prst="rect">
            <a:avLst/>
          </a:prstGeom>
          <a:noFill/>
          <a:ln>
            <a:noFill/>
          </a:ln>
        </p:spPr>
        <p:txBody>
          <a:bodyPr wrap="square" rtlCol="0">
            <a:spAutoFit/>
          </a:bodyPr>
          <a:lstStyle/>
          <a:p>
            <a:pPr marL="685800" indent="-685800" defTabSz="742950">
              <a:buFont typeface="Arial" panose="020B0604020202020204" pitchFamily="34" charset="0"/>
              <a:buChar char="•"/>
              <a:defRPr/>
            </a:pPr>
            <a:r>
              <a:rPr lang="en-US" sz="4800" dirty="0">
                <a:solidFill>
                  <a:prstClr val="black"/>
                </a:solidFill>
              </a:rPr>
              <a:t>YFC fund worker and pay housing costs</a:t>
            </a:r>
          </a:p>
          <a:p>
            <a:pPr marL="685800" indent="-685800" defTabSz="742950">
              <a:buFont typeface="Arial" panose="020B0604020202020204" pitchFamily="34" charset="0"/>
              <a:buChar char="•"/>
              <a:defRPr/>
            </a:pPr>
            <a:r>
              <a:rPr lang="en-US" sz="4800" dirty="0">
                <a:solidFill>
                  <a:prstClr val="black"/>
                </a:solidFill>
                <a:latin typeface="Calibri" panose="020F0502020204030204"/>
              </a:rPr>
              <a:t>Worker raises fees for their YFC training</a:t>
            </a:r>
          </a:p>
          <a:p>
            <a:pPr marL="685800" indent="-685800" defTabSz="742950">
              <a:buFont typeface="Arial" panose="020B0604020202020204" pitchFamily="34" charset="0"/>
              <a:buChar char="•"/>
              <a:defRPr/>
            </a:pPr>
            <a:r>
              <a:rPr lang="en-US" sz="4800" dirty="0">
                <a:solidFill>
                  <a:prstClr val="black"/>
                </a:solidFill>
                <a:latin typeface="Calibri" panose="020F0502020204030204"/>
              </a:rPr>
              <a:t>Host Church makes decision on any financial contribution to intern…</a:t>
            </a:r>
            <a:endParaRPr lang="en-US" sz="2400" dirty="0">
              <a:solidFill>
                <a:prstClr val="black"/>
              </a:solidFill>
              <a:latin typeface="Calibri" panose="020F0502020204030204"/>
            </a:endParaRPr>
          </a:p>
        </p:txBody>
      </p:sp>
      <p:grpSp>
        <p:nvGrpSpPr>
          <p:cNvPr id="9" name="Group 8">
            <a:extLst>
              <a:ext uri="{FF2B5EF4-FFF2-40B4-BE49-F238E27FC236}">
                <a16:creationId xmlns:a16="http://schemas.microsoft.com/office/drawing/2014/main" id="{C06AE15F-A9A8-9C2B-1E80-D42D114A731D}"/>
              </a:ext>
            </a:extLst>
          </p:cNvPr>
          <p:cNvGrpSpPr/>
          <p:nvPr/>
        </p:nvGrpSpPr>
        <p:grpSpPr>
          <a:xfrm>
            <a:off x="5620611" y="108289"/>
            <a:ext cx="6450572" cy="2425975"/>
            <a:chOff x="-688749" y="108289"/>
            <a:chExt cx="6450572" cy="2425975"/>
          </a:xfrm>
        </p:grpSpPr>
        <p:grpSp>
          <p:nvGrpSpPr>
            <p:cNvPr id="8" name="Group 7">
              <a:extLst>
                <a:ext uri="{FF2B5EF4-FFF2-40B4-BE49-F238E27FC236}">
                  <a16:creationId xmlns:a16="http://schemas.microsoft.com/office/drawing/2014/main" id="{F56011D8-5615-6F22-2E95-E02F182C3408}"/>
                </a:ext>
              </a:extLst>
            </p:cNvPr>
            <p:cNvGrpSpPr/>
            <p:nvPr/>
          </p:nvGrpSpPr>
          <p:grpSpPr>
            <a:xfrm>
              <a:off x="-688749" y="108289"/>
              <a:ext cx="6450572" cy="2412694"/>
              <a:chOff x="4599347" y="1112704"/>
              <a:chExt cx="6450572" cy="2412694"/>
            </a:xfrm>
          </p:grpSpPr>
          <p:sp>
            <p:nvSpPr>
              <p:cNvPr id="26" name="TextBox 25">
                <a:extLst>
                  <a:ext uri="{FF2B5EF4-FFF2-40B4-BE49-F238E27FC236}">
                    <a16:creationId xmlns:a16="http://schemas.microsoft.com/office/drawing/2014/main" id="{A3A022C0-26BC-43B7-85B3-0A77178DDD8E}"/>
                  </a:ext>
                </a:extLst>
              </p:cNvPr>
              <p:cNvSpPr txBox="1"/>
              <p:nvPr/>
            </p:nvSpPr>
            <p:spPr>
              <a:xfrm>
                <a:off x="4599347" y="1345007"/>
                <a:ext cx="2245092"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Outpost</a:t>
                </a:r>
                <a:endParaRPr kumimoji="0" lang="en-GB"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CAD1C763-6CEA-B61D-585E-54D614585FBF}"/>
                  </a:ext>
                </a:extLst>
              </p:cNvPr>
              <p:cNvSpPr/>
              <p:nvPr/>
            </p:nvSpPr>
            <p:spPr>
              <a:xfrm>
                <a:off x="5585552" y="1112704"/>
                <a:ext cx="5464366" cy="241269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descr="Icon&#10;&#10;Description automatically generated with low confidence">
                <a:extLst>
                  <a:ext uri="{FF2B5EF4-FFF2-40B4-BE49-F238E27FC236}">
                    <a16:creationId xmlns:a16="http://schemas.microsoft.com/office/drawing/2014/main" id="{BC0292C2-1F2B-6263-C3FE-939657D93726}"/>
                  </a:ext>
                </a:extLst>
              </p:cNvPr>
              <p:cNvPicPr>
                <a:picLocks noChangeAspect="1"/>
              </p:cNvPicPr>
              <p:nvPr/>
            </p:nvPicPr>
            <p:blipFill rotWithShape="1">
              <a:blip r:embed="rId2">
                <a:extLst>
                  <a:ext uri="{28A0092B-C50C-407E-A947-70E740481C1C}">
                    <a14:useLocalDpi xmlns:a14="http://schemas.microsoft.com/office/drawing/2010/main" val="0"/>
                  </a:ext>
                </a:extLst>
              </a:blip>
              <a:srcRect l="41835" t="15454" r="4643" b="15399"/>
              <a:stretch/>
            </p:blipFill>
            <p:spPr>
              <a:xfrm>
                <a:off x="5585553" y="1169330"/>
                <a:ext cx="5464366" cy="2230338"/>
              </a:xfrm>
              <a:prstGeom prst="rect">
                <a:avLst/>
              </a:prstGeom>
            </p:spPr>
          </p:pic>
        </p:grpSp>
        <p:sp>
          <p:nvSpPr>
            <p:cNvPr id="27" name="TextBox 26">
              <a:extLst>
                <a:ext uri="{FF2B5EF4-FFF2-40B4-BE49-F238E27FC236}">
                  <a16:creationId xmlns:a16="http://schemas.microsoft.com/office/drawing/2014/main" id="{55836B26-F24A-037B-E94A-B021DBDCB80E}"/>
                </a:ext>
              </a:extLst>
            </p:cNvPr>
            <p:cNvSpPr txBox="1"/>
            <p:nvPr/>
          </p:nvSpPr>
          <p:spPr>
            <a:xfrm>
              <a:off x="2169505" y="1518601"/>
              <a:ext cx="3592317" cy="1015663"/>
            </a:xfrm>
            <a:prstGeom prst="rect">
              <a:avLst/>
            </a:prstGeom>
            <a:noFill/>
          </p:spPr>
          <p:txBody>
            <a:bodyPr wrap="square">
              <a:spAutoFit/>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FFFFFF"/>
                  </a:solidFill>
                  <a:effectLst/>
                  <a:uLnTx/>
                  <a:uFillTx/>
                  <a:latin typeface="Univers Condensed Light"/>
                  <a:ea typeface="+mn-ea"/>
                  <a:cs typeface="+mn-cs"/>
                </a:rPr>
                <a:t>Internship</a:t>
              </a:r>
            </a:p>
          </p:txBody>
        </p:sp>
      </p:grpSp>
      <p:sp>
        <p:nvSpPr>
          <p:cNvPr id="17" name="TextBox 16">
            <a:extLst>
              <a:ext uri="{FF2B5EF4-FFF2-40B4-BE49-F238E27FC236}">
                <a16:creationId xmlns:a16="http://schemas.microsoft.com/office/drawing/2014/main" id="{A6B40B79-9758-D27C-0D3A-BFF148335061}"/>
              </a:ext>
            </a:extLst>
          </p:cNvPr>
          <p:cNvSpPr txBox="1"/>
          <p:nvPr/>
        </p:nvSpPr>
        <p:spPr>
          <a:xfrm>
            <a:off x="120817" y="108289"/>
            <a:ext cx="6269354" cy="1862048"/>
          </a:xfrm>
          <a:prstGeom prst="rect">
            <a:avLst/>
          </a:prstGeom>
          <a:noFill/>
        </p:spPr>
        <p:txBody>
          <a:bodyPr wrap="square">
            <a:spAutoFit/>
          </a:bodyPr>
          <a:lstStyle/>
          <a:p>
            <a:r>
              <a:rPr kumimoji="0" lang="en-US" sz="11500" b="1" i="0" u="none" strike="noStrike" kern="1200" cap="none" spc="0" normalizeH="0" baseline="0" noProof="0" dirty="0">
                <a:ln>
                  <a:noFill/>
                </a:ln>
                <a:solidFill>
                  <a:prstClr val="black"/>
                </a:solidFill>
                <a:effectLst/>
                <a:uLnTx/>
                <a:uFillTx/>
                <a:latin typeface="Univers Condensed Light"/>
                <a:ea typeface="+mn-ea"/>
                <a:cs typeface="+mn-cs"/>
              </a:rPr>
              <a:t>Costs</a:t>
            </a:r>
            <a:endParaRPr lang="en-GB" sz="2800" dirty="0"/>
          </a:p>
        </p:txBody>
      </p:sp>
    </p:spTree>
    <p:extLst>
      <p:ext uri="{BB962C8B-B14F-4D97-AF65-F5344CB8AC3E}">
        <p14:creationId xmlns:p14="http://schemas.microsoft.com/office/powerpoint/2010/main" val="3372694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B2061A9-8F94-8007-062B-A4D78879CF25}"/>
              </a:ext>
            </a:extLst>
          </p:cNvPr>
          <p:cNvPicPr>
            <a:picLocks noChangeAspect="1"/>
          </p:cNvPicPr>
          <p:nvPr/>
        </p:nvPicPr>
        <p:blipFill>
          <a:blip r:embed="rId2"/>
          <a:stretch>
            <a:fillRect/>
          </a:stretch>
        </p:blipFill>
        <p:spPr>
          <a:xfrm>
            <a:off x="2274051" y="1617826"/>
            <a:ext cx="9917949" cy="5251427"/>
          </a:xfrm>
          <a:prstGeom prst="rect">
            <a:avLst/>
          </a:prstGeom>
        </p:spPr>
      </p:pic>
      <p:pic>
        <p:nvPicPr>
          <p:cNvPr id="5" name="Picture 4" descr="Logo&#10;&#10;Description automatically generated with low confidence">
            <a:extLst>
              <a:ext uri="{FF2B5EF4-FFF2-40B4-BE49-F238E27FC236}">
                <a16:creationId xmlns:a16="http://schemas.microsoft.com/office/drawing/2014/main" id="{0652ABFF-EAAA-4828-85BA-FDC7DE3C8C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60955" y="190753"/>
            <a:ext cx="4071393" cy="1475878"/>
          </a:xfrm>
          <a:prstGeom prst="rect">
            <a:avLst/>
          </a:prstGeom>
        </p:spPr>
      </p:pic>
      <p:sp>
        <p:nvSpPr>
          <p:cNvPr id="33" name="TextBox 32">
            <a:extLst>
              <a:ext uri="{FF2B5EF4-FFF2-40B4-BE49-F238E27FC236}">
                <a16:creationId xmlns:a16="http://schemas.microsoft.com/office/drawing/2014/main" id="{FE713E36-6309-4BE0-9325-E3E84D96FB7D}"/>
              </a:ext>
            </a:extLst>
          </p:cNvPr>
          <p:cNvSpPr txBox="1"/>
          <p:nvPr/>
        </p:nvSpPr>
        <p:spPr>
          <a:xfrm>
            <a:off x="485315" y="69103"/>
            <a:ext cx="8003113" cy="1737015"/>
          </a:xfrm>
          <a:prstGeom prst="rect">
            <a:avLst/>
          </a:prstGeom>
          <a:noFill/>
        </p:spPr>
        <p:txBody>
          <a:bodyPr wrap="square" lIns="74295" tIns="37148" rIns="74295" bIns="37148" anchor="t">
            <a:spAutoFit/>
          </a:bodyPr>
          <a:lstStyle/>
          <a:p>
            <a:pPr defTabSz="742950">
              <a:defRPr/>
            </a:pPr>
            <a:r>
              <a:rPr lang="en-US" sz="6000" b="1" dirty="0">
                <a:solidFill>
                  <a:prstClr val="black"/>
                </a:solidFill>
                <a:latin typeface="Univers Condensed Light"/>
              </a:rPr>
              <a:t>Our Strategy: </a:t>
            </a:r>
          </a:p>
          <a:p>
            <a:pPr defTabSz="742950">
              <a:defRPr/>
            </a:pPr>
            <a:r>
              <a:rPr lang="en-US" sz="4800" b="1" dirty="0">
                <a:solidFill>
                  <a:prstClr val="black"/>
                </a:solidFill>
                <a:latin typeface="Univers Condensed Light"/>
              </a:rPr>
              <a:t>A Discipleship Journey</a:t>
            </a:r>
            <a:endParaRPr lang="en-GB" sz="4800" dirty="0">
              <a:solidFill>
                <a:prstClr val="black"/>
              </a:solidFill>
              <a:latin typeface="Univers Condensed Light"/>
            </a:endParaRPr>
          </a:p>
        </p:txBody>
      </p:sp>
      <p:pic>
        <p:nvPicPr>
          <p:cNvPr id="2" name="Graphic 2" descr="Woman with solid fill">
            <a:extLst>
              <a:ext uri="{FF2B5EF4-FFF2-40B4-BE49-F238E27FC236}">
                <a16:creationId xmlns:a16="http://schemas.microsoft.com/office/drawing/2014/main" id="{86DE83F9-8400-4329-8B25-D08CA4BE6D1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01213" y="2439486"/>
            <a:ext cx="1382374" cy="1372224"/>
          </a:xfrm>
          <a:prstGeom prst="rect">
            <a:avLst/>
          </a:prstGeom>
        </p:spPr>
      </p:pic>
      <p:pic>
        <p:nvPicPr>
          <p:cNvPr id="3" name="Graphic 5" descr="Man with solid fill">
            <a:extLst>
              <a:ext uri="{FF2B5EF4-FFF2-40B4-BE49-F238E27FC236}">
                <a16:creationId xmlns:a16="http://schemas.microsoft.com/office/drawing/2014/main" id="{F9834571-8547-4E89-8E87-E12550067A96}"/>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847" y="2453555"/>
            <a:ext cx="1372224" cy="1372224"/>
          </a:xfrm>
          <a:prstGeom prst="rect">
            <a:avLst/>
          </a:prstGeom>
        </p:spPr>
      </p:pic>
      <p:sp>
        <p:nvSpPr>
          <p:cNvPr id="6" name="TextBox 5">
            <a:extLst>
              <a:ext uri="{FF2B5EF4-FFF2-40B4-BE49-F238E27FC236}">
                <a16:creationId xmlns:a16="http://schemas.microsoft.com/office/drawing/2014/main" id="{63F68E9A-AE49-4DF8-BFEC-C4EEB35218E5}"/>
              </a:ext>
            </a:extLst>
          </p:cNvPr>
          <p:cNvSpPr txBox="1"/>
          <p:nvPr/>
        </p:nvSpPr>
        <p:spPr>
          <a:xfrm>
            <a:off x="-73019" y="3949236"/>
            <a:ext cx="2251838" cy="1125309"/>
          </a:xfrm>
          <a:prstGeom prst="rect">
            <a:avLst/>
          </a:prstGeom>
          <a:noFill/>
        </p:spPr>
        <p:txBody>
          <a:bodyPr rot="0" spcFirstLastPara="0" vertOverflow="overflow" horzOverflow="overflow" vert="horz" wrap="square" lIns="74295" tIns="37148" rIns="74295" bIns="37148" numCol="1" spcCol="0" rtlCol="0" fromWordArt="0" anchor="t" anchorCtr="0" forceAA="0" compatLnSpc="1">
            <a:prstTxWarp prst="textNoShape">
              <a:avLst/>
            </a:prstTxWarp>
            <a:spAutoFit/>
          </a:bodyPr>
          <a:lstStyle/>
          <a:p>
            <a:pPr algn="ctr" defTabSz="742950">
              <a:defRPr/>
            </a:pPr>
            <a:r>
              <a:rPr lang="en-US" sz="2275" b="1" dirty="0">
                <a:solidFill>
                  <a:prstClr val="black">
                    <a:lumMod val="95000"/>
                    <a:lumOff val="5000"/>
                  </a:prstClr>
                </a:solidFill>
                <a:latin typeface="Calibri"/>
                <a:cs typeface="Calibri"/>
              </a:rPr>
              <a:t>Person who doesn't know Jesus</a:t>
            </a:r>
            <a:endParaRPr lang="en-US" sz="2275" dirty="0">
              <a:solidFill>
                <a:prstClr val="black">
                  <a:lumMod val="95000"/>
                  <a:lumOff val="5000"/>
                </a:prstClr>
              </a:solidFill>
              <a:latin typeface="Univers Condensed Light"/>
            </a:endParaRPr>
          </a:p>
        </p:txBody>
      </p:sp>
      <p:cxnSp>
        <p:nvCxnSpPr>
          <p:cNvPr id="38" name="Straight Arrow Connector 37">
            <a:extLst>
              <a:ext uri="{FF2B5EF4-FFF2-40B4-BE49-F238E27FC236}">
                <a16:creationId xmlns:a16="http://schemas.microsoft.com/office/drawing/2014/main" id="{477D95D8-A5B3-483C-B1FB-0F7CB799610F}"/>
              </a:ext>
            </a:extLst>
          </p:cNvPr>
          <p:cNvCxnSpPr>
            <a:cxnSpLocks/>
          </p:cNvCxnSpPr>
          <p:nvPr/>
        </p:nvCxnSpPr>
        <p:spPr>
          <a:xfrm>
            <a:off x="1848421" y="3125598"/>
            <a:ext cx="540449" cy="0"/>
          </a:xfrm>
          <a:prstGeom prst="straightConnector1">
            <a:avLst/>
          </a:prstGeom>
          <a:ln w="76200">
            <a:solidFill>
              <a:schemeClr val="tx1"/>
            </a:solidFill>
            <a:tailEnd type="triangle"/>
          </a:ln>
          <a:effectLst>
            <a:glow rad="101600">
              <a:schemeClr val="bg1">
                <a:alpha val="60000"/>
              </a:schemeClr>
            </a:glo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51000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52629D83-0AD2-443A-8A29-C5703094AB79}"/>
              </a:ext>
            </a:extLst>
          </p:cNvPr>
          <p:cNvSpPr txBox="1"/>
          <p:nvPr/>
        </p:nvSpPr>
        <p:spPr>
          <a:xfrm>
            <a:off x="4764115" y="4643923"/>
            <a:ext cx="2245092"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Outpost</a:t>
            </a:r>
            <a:endParaRPr kumimoji="0" lang="en-GB"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 name="TextBox 23">
            <a:extLst>
              <a:ext uri="{FF2B5EF4-FFF2-40B4-BE49-F238E27FC236}">
                <a16:creationId xmlns:a16="http://schemas.microsoft.com/office/drawing/2014/main" id="{6A8FAD92-AFE8-4FF2-9B98-8CD9D54DC174}"/>
              </a:ext>
            </a:extLst>
          </p:cNvPr>
          <p:cNvSpPr txBox="1"/>
          <p:nvPr/>
        </p:nvSpPr>
        <p:spPr>
          <a:xfrm>
            <a:off x="63667" y="2627556"/>
            <a:ext cx="12071183" cy="4247317"/>
          </a:xfrm>
          <a:prstGeom prst="rect">
            <a:avLst/>
          </a:prstGeom>
          <a:noFill/>
          <a:ln>
            <a:noFill/>
          </a:ln>
        </p:spPr>
        <p:txBody>
          <a:bodyPr wrap="square" rtlCol="0">
            <a:spAutoFit/>
          </a:bodyPr>
          <a:lstStyle/>
          <a:p>
            <a:pPr marL="685800" indent="-685800" defTabSz="742950">
              <a:buFont typeface="Arial" panose="020B0604020202020204" pitchFamily="34" charset="0"/>
              <a:buChar char="•"/>
              <a:defRPr/>
            </a:pPr>
            <a:r>
              <a:rPr lang="en-US" sz="5400" dirty="0">
                <a:solidFill>
                  <a:prstClr val="black"/>
                </a:solidFill>
              </a:rPr>
              <a:t>Kingdom ministry – schools/youth clubs</a:t>
            </a:r>
          </a:p>
          <a:p>
            <a:pPr marL="685800" indent="-685800" defTabSz="742950">
              <a:buFont typeface="Arial" panose="020B0604020202020204" pitchFamily="34" charset="0"/>
              <a:buChar char="•"/>
              <a:defRPr/>
            </a:pPr>
            <a:r>
              <a:rPr lang="en-US" sz="5400" dirty="0">
                <a:solidFill>
                  <a:prstClr val="black"/>
                </a:solidFill>
                <a:latin typeface="Calibri" panose="020F0502020204030204"/>
              </a:rPr>
              <a:t>Kingdom connections – YFC, other churches</a:t>
            </a:r>
          </a:p>
          <a:p>
            <a:pPr marL="685800" indent="-685800" defTabSz="742950">
              <a:buFont typeface="Arial" panose="020B0604020202020204" pitchFamily="34" charset="0"/>
              <a:buChar char="•"/>
              <a:defRPr/>
            </a:pPr>
            <a:r>
              <a:rPr lang="en-US" sz="5400" dirty="0">
                <a:solidFill>
                  <a:prstClr val="black"/>
                </a:solidFill>
              </a:rPr>
              <a:t>Investing in discipling our youth</a:t>
            </a:r>
          </a:p>
          <a:p>
            <a:pPr marL="685800" indent="-685800" defTabSz="742950">
              <a:buFont typeface="Arial" panose="020B0604020202020204" pitchFamily="34" charset="0"/>
              <a:buChar char="•"/>
              <a:defRPr/>
            </a:pPr>
            <a:r>
              <a:rPr lang="en-US" sz="5400" dirty="0">
                <a:solidFill>
                  <a:prstClr val="black"/>
                </a:solidFill>
                <a:latin typeface="Calibri" panose="020F0502020204030204"/>
              </a:rPr>
              <a:t>Discerning God’s vision for BBC</a:t>
            </a:r>
            <a:endParaRPr lang="en-US" sz="2800" dirty="0">
              <a:solidFill>
                <a:prstClr val="black"/>
              </a:solidFill>
              <a:latin typeface="Calibri" panose="020F0502020204030204"/>
            </a:endParaRPr>
          </a:p>
        </p:txBody>
      </p:sp>
      <p:grpSp>
        <p:nvGrpSpPr>
          <p:cNvPr id="9" name="Group 8">
            <a:extLst>
              <a:ext uri="{FF2B5EF4-FFF2-40B4-BE49-F238E27FC236}">
                <a16:creationId xmlns:a16="http://schemas.microsoft.com/office/drawing/2014/main" id="{C06AE15F-A9A8-9C2B-1E80-D42D114A731D}"/>
              </a:ext>
            </a:extLst>
          </p:cNvPr>
          <p:cNvGrpSpPr/>
          <p:nvPr/>
        </p:nvGrpSpPr>
        <p:grpSpPr>
          <a:xfrm>
            <a:off x="5620611" y="108289"/>
            <a:ext cx="6450572" cy="2425975"/>
            <a:chOff x="-688749" y="108289"/>
            <a:chExt cx="6450572" cy="2425975"/>
          </a:xfrm>
        </p:grpSpPr>
        <p:grpSp>
          <p:nvGrpSpPr>
            <p:cNvPr id="8" name="Group 7">
              <a:extLst>
                <a:ext uri="{FF2B5EF4-FFF2-40B4-BE49-F238E27FC236}">
                  <a16:creationId xmlns:a16="http://schemas.microsoft.com/office/drawing/2014/main" id="{F56011D8-5615-6F22-2E95-E02F182C3408}"/>
                </a:ext>
              </a:extLst>
            </p:cNvPr>
            <p:cNvGrpSpPr/>
            <p:nvPr/>
          </p:nvGrpSpPr>
          <p:grpSpPr>
            <a:xfrm>
              <a:off x="-688749" y="108289"/>
              <a:ext cx="6450572" cy="2412694"/>
              <a:chOff x="4599347" y="1112704"/>
              <a:chExt cx="6450572" cy="2412694"/>
            </a:xfrm>
          </p:grpSpPr>
          <p:sp>
            <p:nvSpPr>
              <p:cNvPr id="26" name="TextBox 25">
                <a:extLst>
                  <a:ext uri="{FF2B5EF4-FFF2-40B4-BE49-F238E27FC236}">
                    <a16:creationId xmlns:a16="http://schemas.microsoft.com/office/drawing/2014/main" id="{A3A022C0-26BC-43B7-85B3-0A77178DDD8E}"/>
                  </a:ext>
                </a:extLst>
              </p:cNvPr>
              <p:cNvSpPr txBox="1"/>
              <p:nvPr/>
            </p:nvSpPr>
            <p:spPr>
              <a:xfrm>
                <a:off x="4599347" y="1345007"/>
                <a:ext cx="2245092"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Outpost</a:t>
                </a:r>
                <a:endParaRPr kumimoji="0" lang="en-GB"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CAD1C763-6CEA-B61D-585E-54D614585FBF}"/>
                  </a:ext>
                </a:extLst>
              </p:cNvPr>
              <p:cNvSpPr/>
              <p:nvPr/>
            </p:nvSpPr>
            <p:spPr>
              <a:xfrm>
                <a:off x="5585552" y="1112704"/>
                <a:ext cx="5464366" cy="241269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descr="Icon&#10;&#10;Description automatically generated with low confidence">
                <a:extLst>
                  <a:ext uri="{FF2B5EF4-FFF2-40B4-BE49-F238E27FC236}">
                    <a16:creationId xmlns:a16="http://schemas.microsoft.com/office/drawing/2014/main" id="{BC0292C2-1F2B-6263-C3FE-939657D93726}"/>
                  </a:ext>
                </a:extLst>
              </p:cNvPr>
              <p:cNvPicPr>
                <a:picLocks noChangeAspect="1"/>
              </p:cNvPicPr>
              <p:nvPr/>
            </p:nvPicPr>
            <p:blipFill rotWithShape="1">
              <a:blip r:embed="rId2">
                <a:extLst>
                  <a:ext uri="{28A0092B-C50C-407E-A947-70E740481C1C}">
                    <a14:useLocalDpi xmlns:a14="http://schemas.microsoft.com/office/drawing/2010/main" val="0"/>
                  </a:ext>
                </a:extLst>
              </a:blip>
              <a:srcRect l="41835" t="15454" r="4643" b="15399"/>
              <a:stretch/>
            </p:blipFill>
            <p:spPr>
              <a:xfrm>
                <a:off x="5585553" y="1169330"/>
                <a:ext cx="5464366" cy="2230338"/>
              </a:xfrm>
              <a:prstGeom prst="rect">
                <a:avLst/>
              </a:prstGeom>
            </p:spPr>
          </p:pic>
        </p:grpSp>
        <p:sp>
          <p:nvSpPr>
            <p:cNvPr id="27" name="TextBox 26">
              <a:extLst>
                <a:ext uri="{FF2B5EF4-FFF2-40B4-BE49-F238E27FC236}">
                  <a16:creationId xmlns:a16="http://schemas.microsoft.com/office/drawing/2014/main" id="{55836B26-F24A-037B-E94A-B021DBDCB80E}"/>
                </a:ext>
              </a:extLst>
            </p:cNvPr>
            <p:cNvSpPr txBox="1"/>
            <p:nvPr/>
          </p:nvSpPr>
          <p:spPr>
            <a:xfrm>
              <a:off x="2169505" y="1518601"/>
              <a:ext cx="3592317" cy="1015663"/>
            </a:xfrm>
            <a:prstGeom prst="rect">
              <a:avLst/>
            </a:prstGeom>
            <a:noFill/>
          </p:spPr>
          <p:txBody>
            <a:bodyPr wrap="square">
              <a:spAutoFit/>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FFFFFF"/>
                  </a:solidFill>
                  <a:effectLst/>
                  <a:uLnTx/>
                  <a:uFillTx/>
                  <a:latin typeface="Univers Condensed Light"/>
                  <a:ea typeface="+mn-ea"/>
                  <a:cs typeface="+mn-cs"/>
                </a:rPr>
                <a:t>Internship</a:t>
              </a:r>
            </a:p>
          </p:txBody>
        </p:sp>
      </p:grpSp>
      <p:sp>
        <p:nvSpPr>
          <p:cNvPr id="17" name="TextBox 16">
            <a:extLst>
              <a:ext uri="{FF2B5EF4-FFF2-40B4-BE49-F238E27FC236}">
                <a16:creationId xmlns:a16="http://schemas.microsoft.com/office/drawing/2014/main" id="{A6B40B79-9758-D27C-0D3A-BFF148335061}"/>
              </a:ext>
            </a:extLst>
          </p:cNvPr>
          <p:cNvSpPr txBox="1"/>
          <p:nvPr/>
        </p:nvSpPr>
        <p:spPr>
          <a:xfrm>
            <a:off x="120817" y="108289"/>
            <a:ext cx="6269354" cy="1446550"/>
          </a:xfrm>
          <a:prstGeom prst="rect">
            <a:avLst/>
          </a:prstGeom>
          <a:noFill/>
        </p:spPr>
        <p:txBody>
          <a:bodyPr wrap="square">
            <a:spAutoFit/>
          </a:bodyPr>
          <a:lstStyle/>
          <a:p>
            <a:r>
              <a:rPr kumimoji="0" lang="en-US" sz="8800" b="1" i="0" u="none" strike="noStrike" kern="1200" cap="none" spc="0" normalizeH="0" baseline="0" noProof="0" dirty="0">
                <a:ln>
                  <a:noFill/>
                </a:ln>
                <a:solidFill>
                  <a:prstClr val="black"/>
                </a:solidFill>
                <a:effectLst/>
                <a:uLnTx/>
                <a:uFillTx/>
                <a:latin typeface="Univers Condensed Light"/>
                <a:ea typeface="+mn-ea"/>
                <a:cs typeface="+mn-cs"/>
              </a:rPr>
              <a:t>Opportunities</a:t>
            </a:r>
            <a:endParaRPr lang="en-GB" sz="2000" dirty="0"/>
          </a:p>
        </p:txBody>
      </p:sp>
    </p:spTree>
    <p:extLst>
      <p:ext uri="{BB962C8B-B14F-4D97-AF65-F5344CB8AC3E}">
        <p14:creationId xmlns:p14="http://schemas.microsoft.com/office/powerpoint/2010/main" val="1750845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D151311F-D771-495C-9AED-E1AF816334AA}"/>
              </a:ext>
            </a:extLst>
          </p:cNvPr>
          <p:cNvGrpSpPr/>
          <p:nvPr/>
        </p:nvGrpSpPr>
        <p:grpSpPr>
          <a:xfrm>
            <a:off x="5078896" y="164608"/>
            <a:ext cx="6888626" cy="6528784"/>
            <a:chOff x="5783334" y="1806981"/>
            <a:chExt cx="4981552" cy="4721330"/>
          </a:xfrm>
        </p:grpSpPr>
        <p:sp>
          <p:nvSpPr>
            <p:cNvPr id="2" name="Oval 1">
              <a:extLst>
                <a:ext uri="{FF2B5EF4-FFF2-40B4-BE49-F238E27FC236}">
                  <a16:creationId xmlns:a16="http://schemas.microsoft.com/office/drawing/2014/main" id="{CCF63B6A-BCE4-4FFE-9F88-34ACA31C1C59}"/>
                </a:ext>
              </a:extLst>
            </p:cNvPr>
            <p:cNvSpPr/>
            <p:nvPr/>
          </p:nvSpPr>
          <p:spPr>
            <a:xfrm>
              <a:off x="7106055" y="3165696"/>
              <a:ext cx="2003898" cy="2003898"/>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8442E968-FA30-4D26-91C0-9CAF8E0195F2}"/>
                </a:ext>
              </a:extLst>
            </p:cNvPr>
            <p:cNvSpPr/>
            <p:nvPr/>
          </p:nvSpPr>
          <p:spPr>
            <a:xfrm>
              <a:off x="5783334" y="2401967"/>
              <a:ext cx="944349" cy="944349"/>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9A905675-7353-4F6C-A1B0-AB5D299BE205}"/>
                </a:ext>
              </a:extLst>
            </p:cNvPr>
            <p:cNvSpPr/>
            <p:nvPr/>
          </p:nvSpPr>
          <p:spPr>
            <a:xfrm>
              <a:off x="8876188" y="5583962"/>
              <a:ext cx="944349" cy="944349"/>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C5AE0258-B9ED-474F-8B95-FB0F11BD6890}"/>
                </a:ext>
              </a:extLst>
            </p:cNvPr>
            <p:cNvSpPr/>
            <p:nvPr/>
          </p:nvSpPr>
          <p:spPr>
            <a:xfrm>
              <a:off x="5879611" y="4778147"/>
              <a:ext cx="944349" cy="944349"/>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9F172A91-4553-49B9-879F-11F232388D30}"/>
                </a:ext>
              </a:extLst>
            </p:cNvPr>
            <p:cNvSpPr/>
            <p:nvPr/>
          </p:nvSpPr>
          <p:spPr>
            <a:xfrm>
              <a:off x="9820537" y="3846473"/>
              <a:ext cx="944349" cy="944349"/>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1C2C0067-95D2-4081-BB5F-127F56C8FC96}"/>
                </a:ext>
              </a:extLst>
            </p:cNvPr>
            <p:cNvSpPr/>
            <p:nvPr/>
          </p:nvSpPr>
          <p:spPr>
            <a:xfrm>
              <a:off x="8991225" y="1806981"/>
              <a:ext cx="944349" cy="944349"/>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28FB11E3-45BF-46B4-B435-0DEA018960A4}"/>
                </a:ext>
              </a:extLst>
            </p:cNvPr>
            <p:cNvSpPr/>
            <p:nvPr/>
          </p:nvSpPr>
          <p:spPr>
            <a:xfrm rot="3405433">
              <a:off x="7078734" y="4074249"/>
              <a:ext cx="201034" cy="136182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606C7B90-8C75-45A1-B8CA-93229F5020C0}"/>
                </a:ext>
              </a:extLst>
            </p:cNvPr>
            <p:cNvSpPr/>
            <p:nvPr/>
          </p:nvSpPr>
          <p:spPr>
            <a:xfrm rot="2022254">
              <a:off x="8926346" y="2246188"/>
              <a:ext cx="201034" cy="136182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2C41E564-5F25-4BA8-A5B5-C30B6C317224}"/>
                </a:ext>
              </a:extLst>
            </p:cNvPr>
            <p:cNvSpPr/>
            <p:nvPr/>
          </p:nvSpPr>
          <p:spPr>
            <a:xfrm rot="18460657">
              <a:off x="6818363" y="2635859"/>
              <a:ext cx="201034" cy="136182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4685B88D-9913-4E85-8707-A8D81ACF1B75}"/>
                </a:ext>
              </a:extLst>
            </p:cNvPr>
            <p:cNvSpPr/>
            <p:nvPr/>
          </p:nvSpPr>
          <p:spPr>
            <a:xfrm rot="5621051">
              <a:off x="9560827" y="3600937"/>
              <a:ext cx="201034" cy="136182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6E0E4C9E-8D81-410A-88F8-D72D8C26E4F2}"/>
                </a:ext>
              </a:extLst>
            </p:cNvPr>
            <p:cNvSpPr/>
            <p:nvPr/>
          </p:nvSpPr>
          <p:spPr>
            <a:xfrm rot="19811125">
              <a:off x="8733176" y="4640721"/>
              <a:ext cx="201034" cy="136182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4" name="TextBox 23">
            <a:extLst>
              <a:ext uri="{FF2B5EF4-FFF2-40B4-BE49-F238E27FC236}">
                <a16:creationId xmlns:a16="http://schemas.microsoft.com/office/drawing/2014/main" id="{6A8FAD92-AFE8-4FF2-9B98-8CD9D54DC174}"/>
              </a:ext>
            </a:extLst>
          </p:cNvPr>
          <p:cNvSpPr txBox="1"/>
          <p:nvPr/>
        </p:nvSpPr>
        <p:spPr>
          <a:xfrm>
            <a:off x="11992" y="2326006"/>
            <a:ext cx="5532969" cy="3416320"/>
          </a:xfrm>
          <a:prstGeom prst="rect">
            <a:avLst/>
          </a:prstGeom>
          <a:noFill/>
          <a:ln>
            <a:noFill/>
          </a:ln>
        </p:spPr>
        <p:txBody>
          <a:bodyPr wrap="square" rtlCol="0">
            <a:spAutoFit/>
          </a:bodyPr>
          <a:lstStyle/>
          <a:p>
            <a:pPr algn="ctr" defTabSz="742950"/>
            <a:r>
              <a:rPr lang="en-US" sz="5400" b="1" dirty="0">
                <a:solidFill>
                  <a:prstClr val="black"/>
                </a:solidFill>
                <a:latin typeface="Calibri" panose="020F0502020204030204"/>
              </a:rPr>
              <a:t>A healthy hub with Spiritual outposts</a:t>
            </a:r>
          </a:p>
          <a:p>
            <a:pPr algn="ctr" defTabSz="742950"/>
            <a:endParaRPr lang="en-US" sz="5400" b="1" dirty="0">
              <a:solidFill>
                <a:prstClr val="black"/>
              </a:solidFill>
              <a:latin typeface="Calibri" panose="020F0502020204030204"/>
            </a:endParaRPr>
          </a:p>
        </p:txBody>
      </p:sp>
      <p:sp>
        <p:nvSpPr>
          <p:cNvPr id="5" name="TextBox 4">
            <a:extLst>
              <a:ext uri="{FF2B5EF4-FFF2-40B4-BE49-F238E27FC236}">
                <a16:creationId xmlns:a16="http://schemas.microsoft.com/office/drawing/2014/main" id="{4A0CE4FA-5D6D-409C-AAB6-7C5CDF65089D}"/>
              </a:ext>
            </a:extLst>
          </p:cNvPr>
          <p:cNvSpPr txBox="1"/>
          <p:nvPr/>
        </p:nvSpPr>
        <p:spPr>
          <a:xfrm>
            <a:off x="7168431" y="2732568"/>
            <a:ext cx="2245092" cy="1569660"/>
          </a:xfrm>
          <a:prstGeom prst="rect">
            <a:avLst/>
          </a:prstGeom>
          <a:noFill/>
        </p:spPr>
        <p:txBody>
          <a:bodyPr wrap="square" rtlCol="0">
            <a:spAutoFit/>
          </a:bodyPr>
          <a:lstStyle/>
          <a:p>
            <a:pPr algn="ctr"/>
            <a:r>
              <a:rPr lang="en-US" sz="4800" b="1" dirty="0">
                <a:solidFill>
                  <a:schemeClr val="bg1"/>
                </a:solidFill>
              </a:rPr>
              <a:t>Healthy Hub</a:t>
            </a:r>
            <a:endParaRPr lang="en-GB" sz="4800" b="1" dirty="0">
              <a:solidFill>
                <a:schemeClr val="bg1"/>
              </a:solidFill>
            </a:endParaRPr>
          </a:p>
        </p:txBody>
      </p:sp>
      <p:sp>
        <p:nvSpPr>
          <p:cNvPr id="26" name="TextBox 25">
            <a:extLst>
              <a:ext uri="{FF2B5EF4-FFF2-40B4-BE49-F238E27FC236}">
                <a16:creationId xmlns:a16="http://schemas.microsoft.com/office/drawing/2014/main" id="{A3A022C0-26BC-43B7-85B3-0A77178DDD8E}"/>
              </a:ext>
            </a:extLst>
          </p:cNvPr>
          <p:cNvSpPr txBox="1"/>
          <p:nvPr/>
        </p:nvSpPr>
        <p:spPr>
          <a:xfrm>
            <a:off x="4599347" y="1345007"/>
            <a:ext cx="2245092" cy="523220"/>
          </a:xfrm>
          <a:prstGeom prst="rect">
            <a:avLst/>
          </a:prstGeom>
          <a:noFill/>
        </p:spPr>
        <p:txBody>
          <a:bodyPr wrap="square" rtlCol="0">
            <a:spAutoFit/>
          </a:bodyPr>
          <a:lstStyle/>
          <a:p>
            <a:pPr algn="ctr"/>
            <a:r>
              <a:rPr lang="en-US" sz="2800" b="1" dirty="0">
                <a:solidFill>
                  <a:schemeClr val="bg1"/>
                </a:solidFill>
              </a:rPr>
              <a:t>Outpost</a:t>
            </a:r>
            <a:endParaRPr lang="en-GB" sz="2800" b="1" dirty="0">
              <a:solidFill>
                <a:schemeClr val="bg1"/>
              </a:solidFill>
            </a:endParaRPr>
          </a:p>
        </p:txBody>
      </p:sp>
      <p:sp>
        <p:nvSpPr>
          <p:cNvPr id="28" name="TextBox 27">
            <a:extLst>
              <a:ext uri="{FF2B5EF4-FFF2-40B4-BE49-F238E27FC236}">
                <a16:creationId xmlns:a16="http://schemas.microsoft.com/office/drawing/2014/main" id="{7C3BD1C3-B1BA-4F76-9735-3F382DBCF234}"/>
              </a:ext>
            </a:extLst>
          </p:cNvPr>
          <p:cNvSpPr txBox="1"/>
          <p:nvPr/>
        </p:nvSpPr>
        <p:spPr>
          <a:xfrm>
            <a:off x="9053681" y="513185"/>
            <a:ext cx="2245092" cy="523220"/>
          </a:xfrm>
          <a:prstGeom prst="rect">
            <a:avLst/>
          </a:prstGeom>
          <a:noFill/>
        </p:spPr>
        <p:txBody>
          <a:bodyPr wrap="square" rtlCol="0">
            <a:spAutoFit/>
          </a:bodyPr>
          <a:lstStyle/>
          <a:p>
            <a:pPr algn="ctr"/>
            <a:r>
              <a:rPr lang="en-US" sz="2800" b="1" dirty="0">
                <a:solidFill>
                  <a:schemeClr val="bg1"/>
                </a:solidFill>
              </a:rPr>
              <a:t>Outpost</a:t>
            </a:r>
            <a:endParaRPr lang="en-GB" sz="2800" b="1" dirty="0">
              <a:solidFill>
                <a:schemeClr val="bg1"/>
              </a:solidFill>
            </a:endParaRPr>
          </a:p>
        </p:txBody>
      </p:sp>
      <p:sp>
        <p:nvSpPr>
          <p:cNvPr id="29" name="TextBox 28">
            <a:extLst>
              <a:ext uri="{FF2B5EF4-FFF2-40B4-BE49-F238E27FC236}">
                <a16:creationId xmlns:a16="http://schemas.microsoft.com/office/drawing/2014/main" id="{52629D83-0AD2-443A-8A29-C5703094AB79}"/>
              </a:ext>
            </a:extLst>
          </p:cNvPr>
          <p:cNvSpPr txBox="1"/>
          <p:nvPr/>
        </p:nvSpPr>
        <p:spPr>
          <a:xfrm>
            <a:off x="4764115" y="4643923"/>
            <a:ext cx="2245092" cy="523220"/>
          </a:xfrm>
          <a:prstGeom prst="rect">
            <a:avLst/>
          </a:prstGeom>
          <a:noFill/>
        </p:spPr>
        <p:txBody>
          <a:bodyPr wrap="square" rtlCol="0">
            <a:spAutoFit/>
          </a:bodyPr>
          <a:lstStyle/>
          <a:p>
            <a:pPr algn="ctr"/>
            <a:r>
              <a:rPr lang="en-US" sz="2800" b="1" dirty="0">
                <a:solidFill>
                  <a:schemeClr val="bg1"/>
                </a:solidFill>
              </a:rPr>
              <a:t>Outpost</a:t>
            </a:r>
            <a:endParaRPr lang="en-GB" sz="2800" b="1" dirty="0">
              <a:solidFill>
                <a:schemeClr val="bg1"/>
              </a:solidFill>
            </a:endParaRPr>
          </a:p>
        </p:txBody>
      </p:sp>
      <p:sp>
        <p:nvSpPr>
          <p:cNvPr id="30" name="TextBox 29">
            <a:extLst>
              <a:ext uri="{FF2B5EF4-FFF2-40B4-BE49-F238E27FC236}">
                <a16:creationId xmlns:a16="http://schemas.microsoft.com/office/drawing/2014/main" id="{4E46C245-055F-499D-8182-0FC3B2D19B97}"/>
              </a:ext>
            </a:extLst>
          </p:cNvPr>
          <p:cNvSpPr txBox="1"/>
          <p:nvPr/>
        </p:nvSpPr>
        <p:spPr>
          <a:xfrm>
            <a:off x="8886169" y="5778846"/>
            <a:ext cx="2245092" cy="523220"/>
          </a:xfrm>
          <a:prstGeom prst="rect">
            <a:avLst/>
          </a:prstGeom>
          <a:noFill/>
        </p:spPr>
        <p:txBody>
          <a:bodyPr wrap="square" rtlCol="0">
            <a:spAutoFit/>
          </a:bodyPr>
          <a:lstStyle/>
          <a:p>
            <a:pPr algn="ctr"/>
            <a:r>
              <a:rPr lang="en-US" sz="2800" b="1" dirty="0">
                <a:solidFill>
                  <a:schemeClr val="bg1"/>
                </a:solidFill>
              </a:rPr>
              <a:t>Outpost</a:t>
            </a:r>
            <a:endParaRPr lang="en-GB" sz="2800" b="1" dirty="0">
              <a:solidFill>
                <a:schemeClr val="bg1"/>
              </a:solidFill>
            </a:endParaRPr>
          </a:p>
        </p:txBody>
      </p:sp>
      <p:sp>
        <p:nvSpPr>
          <p:cNvPr id="31" name="TextBox 30">
            <a:extLst>
              <a:ext uri="{FF2B5EF4-FFF2-40B4-BE49-F238E27FC236}">
                <a16:creationId xmlns:a16="http://schemas.microsoft.com/office/drawing/2014/main" id="{199A6AD2-5910-4D25-A8F5-C2A599703197}"/>
              </a:ext>
            </a:extLst>
          </p:cNvPr>
          <p:cNvSpPr txBox="1"/>
          <p:nvPr/>
        </p:nvSpPr>
        <p:spPr>
          <a:xfrm>
            <a:off x="10202259" y="3387707"/>
            <a:ext cx="2245092" cy="523220"/>
          </a:xfrm>
          <a:prstGeom prst="rect">
            <a:avLst/>
          </a:prstGeom>
          <a:noFill/>
        </p:spPr>
        <p:txBody>
          <a:bodyPr wrap="square" rtlCol="0">
            <a:spAutoFit/>
          </a:bodyPr>
          <a:lstStyle/>
          <a:p>
            <a:pPr algn="ctr"/>
            <a:r>
              <a:rPr lang="en-US" sz="2800" b="1" dirty="0">
                <a:solidFill>
                  <a:schemeClr val="bg1"/>
                </a:solidFill>
              </a:rPr>
              <a:t>Outpost</a:t>
            </a:r>
            <a:endParaRPr lang="en-GB" sz="2800" b="1" dirty="0">
              <a:solidFill>
                <a:schemeClr val="bg1"/>
              </a:solidFill>
            </a:endParaRPr>
          </a:p>
        </p:txBody>
      </p:sp>
      <p:sp>
        <p:nvSpPr>
          <p:cNvPr id="27" name="TextBox 26">
            <a:extLst>
              <a:ext uri="{FF2B5EF4-FFF2-40B4-BE49-F238E27FC236}">
                <a16:creationId xmlns:a16="http://schemas.microsoft.com/office/drawing/2014/main" id="{55836B26-F24A-037B-E94A-B021DBDCB80E}"/>
              </a:ext>
            </a:extLst>
          </p:cNvPr>
          <p:cNvSpPr txBox="1"/>
          <p:nvPr/>
        </p:nvSpPr>
        <p:spPr>
          <a:xfrm>
            <a:off x="266190" y="175474"/>
            <a:ext cx="6251712" cy="1323439"/>
          </a:xfrm>
          <a:prstGeom prst="rect">
            <a:avLst/>
          </a:prstGeom>
          <a:noFill/>
        </p:spPr>
        <p:txBody>
          <a:bodyPr wrap="square">
            <a:spAutoFit/>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prstClr val="black"/>
                </a:solidFill>
                <a:effectLst/>
                <a:uLnTx/>
                <a:uFillTx/>
                <a:latin typeface="Univers Condensed Light"/>
                <a:ea typeface="+mn-ea"/>
                <a:cs typeface="+mn-cs"/>
              </a:rPr>
              <a:t>Our Shape: </a:t>
            </a:r>
          </a:p>
        </p:txBody>
      </p:sp>
    </p:spTree>
    <p:extLst>
      <p:ext uri="{BB962C8B-B14F-4D97-AF65-F5344CB8AC3E}">
        <p14:creationId xmlns:p14="http://schemas.microsoft.com/office/powerpoint/2010/main" val="2996174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A3A022C0-26BC-43B7-85B3-0A77178DDD8E}"/>
              </a:ext>
            </a:extLst>
          </p:cNvPr>
          <p:cNvSpPr txBox="1"/>
          <p:nvPr/>
        </p:nvSpPr>
        <p:spPr>
          <a:xfrm>
            <a:off x="4599347" y="1345007"/>
            <a:ext cx="2245092" cy="523220"/>
          </a:xfrm>
          <a:prstGeom prst="rect">
            <a:avLst/>
          </a:prstGeom>
          <a:noFill/>
        </p:spPr>
        <p:txBody>
          <a:bodyPr wrap="square" rtlCol="0">
            <a:spAutoFit/>
          </a:bodyPr>
          <a:lstStyle/>
          <a:p>
            <a:pPr algn="ctr"/>
            <a:r>
              <a:rPr lang="en-US" sz="2800" b="1" dirty="0">
                <a:solidFill>
                  <a:schemeClr val="bg1"/>
                </a:solidFill>
              </a:rPr>
              <a:t>Outpost</a:t>
            </a:r>
            <a:endParaRPr lang="en-GB" sz="2800" b="1" dirty="0">
              <a:solidFill>
                <a:schemeClr val="bg1"/>
              </a:solidFill>
            </a:endParaRPr>
          </a:p>
        </p:txBody>
      </p:sp>
      <p:sp>
        <p:nvSpPr>
          <p:cNvPr id="27" name="TextBox 26">
            <a:extLst>
              <a:ext uri="{FF2B5EF4-FFF2-40B4-BE49-F238E27FC236}">
                <a16:creationId xmlns:a16="http://schemas.microsoft.com/office/drawing/2014/main" id="{55836B26-F24A-037B-E94A-B021DBDCB80E}"/>
              </a:ext>
            </a:extLst>
          </p:cNvPr>
          <p:cNvSpPr txBox="1"/>
          <p:nvPr/>
        </p:nvSpPr>
        <p:spPr>
          <a:xfrm>
            <a:off x="266190" y="175474"/>
            <a:ext cx="6251712" cy="1323439"/>
          </a:xfrm>
          <a:prstGeom prst="rect">
            <a:avLst/>
          </a:prstGeom>
          <a:noFill/>
        </p:spPr>
        <p:txBody>
          <a:bodyPr wrap="square">
            <a:spAutoFit/>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prstClr val="black"/>
                </a:solidFill>
                <a:effectLst/>
                <a:uLnTx/>
                <a:uFillTx/>
                <a:latin typeface="Univers Condensed Light"/>
                <a:ea typeface="+mn-ea"/>
                <a:cs typeface="+mn-cs"/>
              </a:rPr>
              <a:t>Our Shape: </a:t>
            </a:r>
          </a:p>
        </p:txBody>
      </p:sp>
      <p:pic>
        <p:nvPicPr>
          <p:cNvPr id="6" name="Picture 5">
            <a:extLst>
              <a:ext uri="{FF2B5EF4-FFF2-40B4-BE49-F238E27FC236}">
                <a16:creationId xmlns:a16="http://schemas.microsoft.com/office/drawing/2014/main" id="{0BBB7748-549A-71B3-C733-802277A9CF08}"/>
              </a:ext>
            </a:extLst>
          </p:cNvPr>
          <p:cNvPicPr>
            <a:picLocks noChangeAspect="1"/>
          </p:cNvPicPr>
          <p:nvPr/>
        </p:nvPicPr>
        <p:blipFill>
          <a:blip r:embed="rId2"/>
          <a:stretch>
            <a:fillRect/>
          </a:stretch>
        </p:blipFill>
        <p:spPr>
          <a:xfrm>
            <a:off x="6844439" y="108248"/>
            <a:ext cx="5081371" cy="4613261"/>
          </a:xfrm>
          <a:prstGeom prst="rect">
            <a:avLst/>
          </a:prstGeom>
        </p:spPr>
      </p:pic>
      <p:sp>
        <p:nvSpPr>
          <p:cNvPr id="24" name="TextBox 23">
            <a:extLst>
              <a:ext uri="{FF2B5EF4-FFF2-40B4-BE49-F238E27FC236}">
                <a16:creationId xmlns:a16="http://schemas.microsoft.com/office/drawing/2014/main" id="{6A8FAD92-AFE8-4FF2-9B98-8CD9D54DC174}"/>
              </a:ext>
            </a:extLst>
          </p:cNvPr>
          <p:cNvSpPr txBox="1"/>
          <p:nvPr/>
        </p:nvSpPr>
        <p:spPr>
          <a:xfrm>
            <a:off x="546048" y="1526284"/>
            <a:ext cx="6580309" cy="4431983"/>
          </a:xfrm>
          <a:prstGeom prst="rect">
            <a:avLst/>
          </a:prstGeom>
          <a:noFill/>
          <a:ln>
            <a:noFill/>
          </a:ln>
        </p:spPr>
        <p:txBody>
          <a:bodyPr wrap="square" rtlCol="0">
            <a:spAutoFit/>
          </a:bodyPr>
          <a:lstStyle/>
          <a:p>
            <a:pPr defTabSz="742950"/>
            <a:r>
              <a:rPr lang="en-US" sz="6600" b="1" dirty="0">
                <a:solidFill>
                  <a:prstClr val="black"/>
                </a:solidFill>
                <a:latin typeface="Calibri" panose="020F0502020204030204"/>
              </a:rPr>
              <a:t>Hub is:</a:t>
            </a:r>
          </a:p>
          <a:p>
            <a:pPr algn="ctr" defTabSz="742950"/>
            <a:r>
              <a:rPr lang="en-US" sz="5400" dirty="0">
                <a:solidFill>
                  <a:prstClr val="black"/>
                </a:solidFill>
                <a:latin typeface="Calibri" panose="020F0502020204030204"/>
              </a:rPr>
              <a:t>Any time and place the whole body of the church gathers</a:t>
            </a:r>
          </a:p>
          <a:p>
            <a:pPr algn="ctr" defTabSz="742950"/>
            <a:endParaRPr lang="en-US" sz="5400" dirty="0">
              <a:solidFill>
                <a:prstClr val="black"/>
              </a:solidFill>
              <a:latin typeface="Calibri" panose="020F0502020204030204"/>
            </a:endParaRPr>
          </a:p>
        </p:txBody>
      </p:sp>
      <p:sp>
        <p:nvSpPr>
          <p:cNvPr id="32" name="TextBox 31">
            <a:extLst>
              <a:ext uri="{FF2B5EF4-FFF2-40B4-BE49-F238E27FC236}">
                <a16:creationId xmlns:a16="http://schemas.microsoft.com/office/drawing/2014/main" id="{8B1B5F1E-CAFF-48D7-858A-21A1791A9CD2}"/>
              </a:ext>
            </a:extLst>
          </p:cNvPr>
          <p:cNvSpPr txBox="1"/>
          <p:nvPr/>
        </p:nvSpPr>
        <p:spPr>
          <a:xfrm>
            <a:off x="402121" y="5296548"/>
            <a:ext cx="11387757" cy="1323439"/>
          </a:xfrm>
          <a:prstGeom prst="rect">
            <a:avLst/>
          </a:prstGeom>
          <a:noFill/>
        </p:spPr>
        <p:txBody>
          <a:bodyPr wrap="square">
            <a:spAutoFit/>
          </a:bodyPr>
          <a:lstStyle/>
          <a:p>
            <a:pPr defTabSz="742950"/>
            <a:r>
              <a:rPr lang="en-US" sz="4000" dirty="0">
                <a:solidFill>
                  <a:prstClr val="black"/>
                </a:solidFill>
                <a:latin typeface="Calibri" panose="020F0502020204030204"/>
              </a:rPr>
              <a:t>e.g. Sunday services, church meetings, weekends away, church conferences, Christmas</a:t>
            </a:r>
          </a:p>
        </p:txBody>
      </p:sp>
    </p:spTree>
    <p:extLst>
      <p:ext uri="{BB962C8B-B14F-4D97-AF65-F5344CB8AC3E}">
        <p14:creationId xmlns:p14="http://schemas.microsoft.com/office/powerpoint/2010/main" val="3424636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1E7F816-0027-31FC-2426-398346899DF4}"/>
              </a:ext>
            </a:extLst>
          </p:cNvPr>
          <p:cNvPicPr>
            <a:picLocks noChangeAspect="1"/>
          </p:cNvPicPr>
          <p:nvPr/>
        </p:nvPicPr>
        <p:blipFill>
          <a:blip r:embed="rId2"/>
          <a:stretch>
            <a:fillRect/>
          </a:stretch>
        </p:blipFill>
        <p:spPr>
          <a:xfrm>
            <a:off x="6930123" y="4643923"/>
            <a:ext cx="4862796" cy="2105019"/>
          </a:xfrm>
          <a:prstGeom prst="rect">
            <a:avLst/>
          </a:prstGeom>
        </p:spPr>
      </p:pic>
      <p:sp>
        <p:nvSpPr>
          <p:cNvPr id="26" name="TextBox 25">
            <a:extLst>
              <a:ext uri="{FF2B5EF4-FFF2-40B4-BE49-F238E27FC236}">
                <a16:creationId xmlns:a16="http://schemas.microsoft.com/office/drawing/2014/main" id="{A3A022C0-26BC-43B7-85B3-0A77178DDD8E}"/>
              </a:ext>
            </a:extLst>
          </p:cNvPr>
          <p:cNvSpPr txBox="1"/>
          <p:nvPr/>
        </p:nvSpPr>
        <p:spPr>
          <a:xfrm>
            <a:off x="4599347" y="1345007"/>
            <a:ext cx="2245092" cy="523220"/>
          </a:xfrm>
          <a:prstGeom prst="rect">
            <a:avLst/>
          </a:prstGeom>
          <a:noFill/>
        </p:spPr>
        <p:txBody>
          <a:bodyPr wrap="square" rtlCol="0">
            <a:spAutoFit/>
          </a:bodyPr>
          <a:lstStyle/>
          <a:p>
            <a:pPr algn="ctr"/>
            <a:r>
              <a:rPr lang="en-US" sz="2800" b="1" dirty="0">
                <a:solidFill>
                  <a:schemeClr val="bg1"/>
                </a:solidFill>
              </a:rPr>
              <a:t>Outpost</a:t>
            </a:r>
            <a:endParaRPr lang="en-GB" sz="2800" b="1" dirty="0">
              <a:solidFill>
                <a:schemeClr val="bg1"/>
              </a:solidFill>
            </a:endParaRPr>
          </a:p>
        </p:txBody>
      </p:sp>
      <p:sp>
        <p:nvSpPr>
          <p:cNvPr id="29" name="TextBox 28">
            <a:extLst>
              <a:ext uri="{FF2B5EF4-FFF2-40B4-BE49-F238E27FC236}">
                <a16:creationId xmlns:a16="http://schemas.microsoft.com/office/drawing/2014/main" id="{52629D83-0AD2-443A-8A29-C5703094AB79}"/>
              </a:ext>
            </a:extLst>
          </p:cNvPr>
          <p:cNvSpPr txBox="1"/>
          <p:nvPr/>
        </p:nvSpPr>
        <p:spPr>
          <a:xfrm>
            <a:off x="4764115" y="4643923"/>
            <a:ext cx="2245092" cy="523220"/>
          </a:xfrm>
          <a:prstGeom prst="rect">
            <a:avLst/>
          </a:prstGeom>
          <a:noFill/>
        </p:spPr>
        <p:txBody>
          <a:bodyPr wrap="square" rtlCol="0">
            <a:spAutoFit/>
          </a:bodyPr>
          <a:lstStyle/>
          <a:p>
            <a:pPr algn="ctr"/>
            <a:r>
              <a:rPr lang="en-US" sz="2800" b="1" dirty="0">
                <a:solidFill>
                  <a:schemeClr val="bg1"/>
                </a:solidFill>
              </a:rPr>
              <a:t>Outpost</a:t>
            </a:r>
            <a:endParaRPr lang="en-GB" sz="2800" b="1" dirty="0">
              <a:solidFill>
                <a:schemeClr val="bg1"/>
              </a:solidFill>
            </a:endParaRPr>
          </a:p>
        </p:txBody>
      </p:sp>
      <p:sp>
        <p:nvSpPr>
          <p:cNvPr id="27" name="TextBox 26">
            <a:extLst>
              <a:ext uri="{FF2B5EF4-FFF2-40B4-BE49-F238E27FC236}">
                <a16:creationId xmlns:a16="http://schemas.microsoft.com/office/drawing/2014/main" id="{55836B26-F24A-037B-E94A-B021DBDCB80E}"/>
              </a:ext>
            </a:extLst>
          </p:cNvPr>
          <p:cNvSpPr txBox="1"/>
          <p:nvPr/>
        </p:nvSpPr>
        <p:spPr>
          <a:xfrm>
            <a:off x="266190" y="175474"/>
            <a:ext cx="6251712" cy="1323439"/>
          </a:xfrm>
          <a:prstGeom prst="rect">
            <a:avLst/>
          </a:prstGeom>
          <a:noFill/>
        </p:spPr>
        <p:txBody>
          <a:bodyPr wrap="square">
            <a:spAutoFit/>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prstClr val="black"/>
                </a:solidFill>
                <a:effectLst/>
                <a:uLnTx/>
                <a:uFillTx/>
                <a:latin typeface="Univers Condensed Light"/>
                <a:ea typeface="+mn-ea"/>
                <a:cs typeface="+mn-cs"/>
              </a:rPr>
              <a:t>Our Shape: </a:t>
            </a:r>
          </a:p>
        </p:txBody>
      </p:sp>
      <p:pic>
        <p:nvPicPr>
          <p:cNvPr id="6" name="Picture 5">
            <a:extLst>
              <a:ext uri="{FF2B5EF4-FFF2-40B4-BE49-F238E27FC236}">
                <a16:creationId xmlns:a16="http://schemas.microsoft.com/office/drawing/2014/main" id="{0BBB7748-549A-71B3-C733-802277A9CF08}"/>
              </a:ext>
            </a:extLst>
          </p:cNvPr>
          <p:cNvPicPr>
            <a:picLocks noChangeAspect="1"/>
          </p:cNvPicPr>
          <p:nvPr/>
        </p:nvPicPr>
        <p:blipFill>
          <a:blip r:embed="rId3"/>
          <a:stretch>
            <a:fillRect/>
          </a:stretch>
        </p:blipFill>
        <p:spPr>
          <a:xfrm>
            <a:off x="7589345" y="108249"/>
            <a:ext cx="4336465" cy="3936978"/>
          </a:xfrm>
          <a:prstGeom prst="rect">
            <a:avLst/>
          </a:prstGeom>
        </p:spPr>
      </p:pic>
      <p:sp>
        <p:nvSpPr>
          <p:cNvPr id="24" name="TextBox 23">
            <a:extLst>
              <a:ext uri="{FF2B5EF4-FFF2-40B4-BE49-F238E27FC236}">
                <a16:creationId xmlns:a16="http://schemas.microsoft.com/office/drawing/2014/main" id="{6A8FAD92-AFE8-4FF2-9B98-8CD9D54DC174}"/>
              </a:ext>
            </a:extLst>
          </p:cNvPr>
          <p:cNvSpPr txBox="1"/>
          <p:nvPr/>
        </p:nvSpPr>
        <p:spPr>
          <a:xfrm>
            <a:off x="399081" y="1710951"/>
            <a:ext cx="8436806" cy="4247317"/>
          </a:xfrm>
          <a:prstGeom prst="rect">
            <a:avLst/>
          </a:prstGeom>
          <a:noFill/>
          <a:ln>
            <a:noFill/>
          </a:ln>
        </p:spPr>
        <p:txBody>
          <a:bodyPr wrap="square" rtlCol="0">
            <a:spAutoFit/>
          </a:bodyPr>
          <a:lstStyle/>
          <a:p>
            <a:pPr defTabSz="742950"/>
            <a:r>
              <a:rPr lang="en-US" sz="5400" b="1" dirty="0">
                <a:solidFill>
                  <a:prstClr val="black"/>
                </a:solidFill>
                <a:latin typeface="Calibri" panose="020F0502020204030204"/>
              </a:rPr>
              <a:t>Spiritual Outposts:</a:t>
            </a:r>
          </a:p>
          <a:p>
            <a:pPr marL="685800" indent="-685800" defTabSz="742950">
              <a:buFont typeface="Arial" panose="020B0604020202020204" pitchFamily="34" charset="0"/>
              <a:buChar char="•"/>
            </a:pPr>
            <a:r>
              <a:rPr lang="en-US" sz="5400" dirty="0">
                <a:solidFill>
                  <a:prstClr val="black"/>
                </a:solidFill>
                <a:latin typeface="Calibri" panose="020F0502020204030204"/>
              </a:rPr>
              <a:t>Accountable to hub</a:t>
            </a:r>
          </a:p>
          <a:p>
            <a:pPr marL="685800" indent="-685800" defTabSz="742950">
              <a:buFont typeface="Arial" panose="020B0604020202020204" pitchFamily="34" charset="0"/>
              <a:buChar char="•"/>
            </a:pPr>
            <a:r>
              <a:rPr lang="en-US" sz="5400" dirty="0">
                <a:solidFill>
                  <a:prstClr val="black"/>
                </a:solidFill>
                <a:latin typeface="Calibri" panose="020F0502020204030204"/>
              </a:rPr>
              <a:t>Same vision/values as hub</a:t>
            </a:r>
          </a:p>
          <a:p>
            <a:pPr marL="685800" indent="-685800" defTabSz="742950">
              <a:buFont typeface="Arial" panose="020B0604020202020204" pitchFamily="34" charset="0"/>
              <a:buChar char="•"/>
            </a:pPr>
            <a:r>
              <a:rPr lang="en-US" sz="5400" dirty="0">
                <a:solidFill>
                  <a:prstClr val="black"/>
                </a:solidFill>
                <a:latin typeface="Calibri" panose="020F0502020204030204"/>
              </a:rPr>
              <a:t>Fit into the Discipleship Strategy of the hub</a:t>
            </a:r>
          </a:p>
        </p:txBody>
      </p:sp>
    </p:spTree>
    <p:extLst>
      <p:ext uri="{BB962C8B-B14F-4D97-AF65-F5344CB8AC3E}">
        <p14:creationId xmlns:p14="http://schemas.microsoft.com/office/powerpoint/2010/main" val="973312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A3A022C0-26BC-43B7-85B3-0A77178DDD8E}"/>
              </a:ext>
            </a:extLst>
          </p:cNvPr>
          <p:cNvSpPr txBox="1"/>
          <p:nvPr/>
        </p:nvSpPr>
        <p:spPr>
          <a:xfrm>
            <a:off x="4599347" y="1345007"/>
            <a:ext cx="2245092" cy="523220"/>
          </a:xfrm>
          <a:prstGeom prst="rect">
            <a:avLst/>
          </a:prstGeom>
          <a:noFill/>
        </p:spPr>
        <p:txBody>
          <a:bodyPr wrap="square" rtlCol="0">
            <a:spAutoFit/>
          </a:bodyPr>
          <a:lstStyle/>
          <a:p>
            <a:pPr algn="ctr"/>
            <a:r>
              <a:rPr lang="en-US" sz="2800" b="1" dirty="0">
                <a:solidFill>
                  <a:schemeClr val="bg1"/>
                </a:solidFill>
              </a:rPr>
              <a:t>Outpost</a:t>
            </a:r>
            <a:endParaRPr lang="en-GB" sz="2800" b="1" dirty="0">
              <a:solidFill>
                <a:schemeClr val="bg1"/>
              </a:solidFill>
            </a:endParaRPr>
          </a:p>
        </p:txBody>
      </p:sp>
      <p:sp>
        <p:nvSpPr>
          <p:cNvPr id="29" name="TextBox 28">
            <a:extLst>
              <a:ext uri="{FF2B5EF4-FFF2-40B4-BE49-F238E27FC236}">
                <a16:creationId xmlns:a16="http://schemas.microsoft.com/office/drawing/2014/main" id="{52629D83-0AD2-443A-8A29-C5703094AB79}"/>
              </a:ext>
            </a:extLst>
          </p:cNvPr>
          <p:cNvSpPr txBox="1"/>
          <p:nvPr/>
        </p:nvSpPr>
        <p:spPr>
          <a:xfrm>
            <a:off x="4764115" y="4643923"/>
            <a:ext cx="2245092" cy="523220"/>
          </a:xfrm>
          <a:prstGeom prst="rect">
            <a:avLst/>
          </a:prstGeom>
          <a:noFill/>
        </p:spPr>
        <p:txBody>
          <a:bodyPr wrap="square" rtlCol="0">
            <a:spAutoFit/>
          </a:bodyPr>
          <a:lstStyle/>
          <a:p>
            <a:pPr algn="ctr"/>
            <a:r>
              <a:rPr lang="en-US" sz="2800" b="1" dirty="0">
                <a:solidFill>
                  <a:schemeClr val="bg1"/>
                </a:solidFill>
              </a:rPr>
              <a:t>Outpost</a:t>
            </a:r>
            <a:endParaRPr lang="en-GB" sz="2800" b="1" dirty="0">
              <a:solidFill>
                <a:schemeClr val="bg1"/>
              </a:solidFill>
            </a:endParaRPr>
          </a:p>
        </p:txBody>
      </p:sp>
      <p:sp>
        <p:nvSpPr>
          <p:cNvPr id="27" name="TextBox 26">
            <a:extLst>
              <a:ext uri="{FF2B5EF4-FFF2-40B4-BE49-F238E27FC236}">
                <a16:creationId xmlns:a16="http://schemas.microsoft.com/office/drawing/2014/main" id="{55836B26-F24A-037B-E94A-B021DBDCB80E}"/>
              </a:ext>
            </a:extLst>
          </p:cNvPr>
          <p:cNvSpPr txBox="1"/>
          <p:nvPr/>
        </p:nvSpPr>
        <p:spPr>
          <a:xfrm>
            <a:off x="266190" y="175474"/>
            <a:ext cx="7685114" cy="1323439"/>
          </a:xfrm>
          <a:prstGeom prst="rect">
            <a:avLst/>
          </a:prstGeom>
          <a:noFill/>
        </p:spPr>
        <p:txBody>
          <a:bodyPr wrap="square">
            <a:spAutoFit/>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prstClr val="black"/>
                </a:solidFill>
                <a:effectLst/>
                <a:uLnTx/>
                <a:uFillTx/>
                <a:latin typeface="Univers Condensed Light"/>
                <a:ea typeface="+mn-ea"/>
                <a:cs typeface="+mn-cs"/>
              </a:rPr>
              <a:t>Existing Outposts: </a:t>
            </a:r>
          </a:p>
        </p:txBody>
      </p:sp>
      <p:pic>
        <p:nvPicPr>
          <p:cNvPr id="6" name="Picture 5">
            <a:extLst>
              <a:ext uri="{FF2B5EF4-FFF2-40B4-BE49-F238E27FC236}">
                <a16:creationId xmlns:a16="http://schemas.microsoft.com/office/drawing/2014/main" id="{0BBB7748-549A-71B3-C733-802277A9CF08}"/>
              </a:ext>
            </a:extLst>
          </p:cNvPr>
          <p:cNvPicPr>
            <a:picLocks noChangeAspect="1"/>
          </p:cNvPicPr>
          <p:nvPr/>
        </p:nvPicPr>
        <p:blipFill>
          <a:blip r:embed="rId2"/>
          <a:stretch>
            <a:fillRect/>
          </a:stretch>
        </p:blipFill>
        <p:spPr>
          <a:xfrm>
            <a:off x="7589345" y="108249"/>
            <a:ext cx="4336465" cy="3936978"/>
          </a:xfrm>
          <a:prstGeom prst="rect">
            <a:avLst/>
          </a:prstGeom>
        </p:spPr>
      </p:pic>
      <p:sp>
        <p:nvSpPr>
          <p:cNvPr id="24" name="TextBox 23">
            <a:extLst>
              <a:ext uri="{FF2B5EF4-FFF2-40B4-BE49-F238E27FC236}">
                <a16:creationId xmlns:a16="http://schemas.microsoft.com/office/drawing/2014/main" id="{6A8FAD92-AFE8-4FF2-9B98-8CD9D54DC174}"/>
              </a:ext>
            </a:extLst>
          </p:cNvPr>
          <p:cNvSpPr txBox="1"/>
          <p:nvPr/>
        </p:nvSpPr>
        <p:spPr>
          <a:xfrm>
            <a:off x="266190" y="1690857"/>
            <a:ext cx="8834371" cy="2585323"/>
          </a:xfrm>
          <a:prstGeom prst="rect">
            <a:avLst/>
          </a:prstGeom>
          <a:noFill/>
          <a:ln>
            <a:noFill/>
          </a:ln>
        </p:spPr>
        <p:txBody>
          <a:bodyPr wrap="square" rtlCol="0">
            <a:spAutoFit/>
          </a:bodyPr>
          <a:lstStyle/>
          <a:p>
            <a:pPr marL="685800" indent="-685800" defTabSz="742950">
              <a:buFont typeface="Arial" panose="020B0604020202020204" pitchFamily="34" charset="0"/>
              <a:buChar char="•"/>
            </a:pPr>
            <a:r>
              <a:rPr lang="en-US" sz="5400" dirty="0">
                <a:solidFill>
                  <a:prstClr val="black"/>
                </a:solidFill>
                <a:latin typeface="Calibri" panose="020F0502020204030204"/>
              </a:rPr>
              <a:t>Life Groups in homes</a:t>
            </a:r>
          </a:p>
          <a:p>
            <a:pPr marL="685800" indent="-685800" defTabSz="742950">
              <a:buFont typeface="Arial" panose="020B0604020202020204" pitchFamily="34" charset="0"/>
              <a:buChar char="•"/>
            </a:pPr>
            <a:r>
              <a:rPr lang="en-US" sz="5400" dirty="0">
                <a:solidFill>
                  <a:prstClr val="black"/>
                </a:solidFill>
                <a:latin typeface="Calibri" panose="020F0502020204030204"/>
              </a:rPr>
              <a:t>Renew 127</a:t>
            </a:r>
          </a:p>
          <a:p>
            <a:pPr marL="685800" indent="-685800" defTabSz="742950">
              <a:buFont typeface="Arial" panose="020B0604020202020204" pitchFamily="34" charset="0"/>
              <a:buChar char="•"/>
            </a:pPr>
            <a:r>
              <a:rPr lang="en-US" sz="5400" dirty="0">
                <a:solidFill>
                  <a:prstClr val="black"/>
                </a:solidFill>
                <a:latin typeface="Calibri" panose="020F0502020204030204"/>
              </a:rPr>
              <a:t>Website/social media</a:t>
            </a:r>
          </a:p>
        </p:txBody>
      </p:sp>
    </p:spTree>
    <p:extLst>
      <p:ext uri="{BB962C8B-B14F-4D97-AF65-F5344CB8AC3E}">
        <p14:creationId xmlns:p14="http://schemas.microsoft.com/office/powerpoint/2010/main" val="2047279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Diagram&#10;&#10;Description automatically generated">
            <a:extLst>
              <a:ext uri="{FF2B5EF4-FFF2-40B4-BE49-F238E27FC236}">
                <a16:creationId xmlns:a16="http://schemas.microsoft.com/office/drawing/2014/main" id="{00A67E63-30D4-4B6B-8D18-0DB81555845E}"/>
              </a:ext>
            </a:extLst>
          </p:cNvPr>
          <p:cNvPicPr>
            <a:picLocks noChangeAspect="1"/>
          </p:cNvPicPr>
          <p:nvPr/>
        </p:nvPicPr>
        <p:blipFill rotWithShape="1">
          <a:blip r:embed="rId2">
            <a:extLst>
              <a:ext uri="{28A0092B-C50C-407E-A947-70E740481C1C}">
                <a14:useLocalDpi xmlns:a14="http://schemas.microsoft.com/office/drawing/2010/main" val="0"/>
              </a:ext>
            </a:extLst>
          </a:blip>
          <a:srcRect r="39624"/>
          <a:stretch/>
        </p:blipFill>
        <p:spPr>
          <a:xfrm>
            <a:off x="8944787" y="612396"/>
            <a:ext cx="3247213" cy="5129047"/>
          </a:xfrm>
          <a:prstGeom prst="rect">
            <a:avLst/>
          </a:prstGeom>
        </p:spPr>
      </p:pic>
      <p:pic>
        <p:nvPicPr>
          <p:cNvPr id="8" name="Picture 7" descr="Diagram&#10;&#10;Description automatically generated">
            <a:extLst>
              <a:ext uri="{FF2B5EF4-FFF2-40B4-BE49-F238E27FC236}">
                <a16:creationId xmlns:a16="http://schemas.microsoft.com/office/drawing/2014/main" id="{1EAC0874-C518-4F94-AA15-97C779F7AD4D}"/>
              </a:ext>
            </a:extLst>
          </p:cNvPr>
          <p:cNvPicPr>
            <a:picLocks noChangeAspect="1"/>
          </p:cNvPicPr>
          <p:nvPr/>
        </p:nvPicPr>
        <p:blipFill rotWithShape="1">
          <a:blip r:embed="rId2">
            <a:extLst>
              <a:ext uri="{28A0092B-C50C-407E-A947-70E740481C1C}">
                <a14:useLocalDpi xmlns:a14="http://schemas.microsoft.com/office/drawing/2010/main" val="0"/>
              </a:ext>
            </a:extLst>
          </a:blip>
          <a:srcRect l="59939"/>
          <a:stretch/>
        </p:blipFill>
        <p:spPr>
          <a:xfrm>
            <a:off x="0" y="864476"/>
            <a:ext cx="2154667" cy="5129048"/>
          </a:xfrm>
          <a:prstGeom prst="rect">
            <a:avLst/>
          </a:prstGeom>
        </p:spPr>
      </p:pic>
      <p:sp>
        <p:nvSpPr>
          <p:cNvPr id="4" name="TextBox 3">
            <a:extLst>
              <a:ext uri="{FF2B5EF4-FFF2-40B4-BE49-F238E27FC236}">
                <a16:creationId xmlns:a16="http://schemas.microsoft.com/office/drawing/2014/main" id="{367DE93B-19A9-4AF7-8A06-C67453CFE24F}"/>
              </a:ext>
            </a:extLst>
          </p:cNvPr>
          <p:cNvSpPr txBox="1"/>
          <p:nvPr/>
        </p:nvSpPr>
        <p:spPr>
          <a:xfrm>
            <a:off x="1900373" y="549165"/>
            <a:ext cx="8160026" cy="5632311"/>
          </a:xfrm>
          <a:prstGeom prst="rect">
            <a:avLst/>
          </a:prstGeom>
          <a:noFill/>
        </p:spPr>
        <p:txBody>
          <a:bodyPr wrap="square" rtlCol="0">
            <a:spAutoFit/>
          </a:bodyPr>
          <a:lstStyle/>
          <a:p>
            <a:pPr algn="ctr"/>
            <a:r>
              <a:rPr lang="en-US" sz="4400" b="1" dirty="0"/>
              <a:t>Responses from Church meeting</a:t>
            </a:r>
          </a:p>
          <a:p>
            <a:pPr algn="ctr"/>
            <a:r>
              <a:rPr lang="en-US" sz="4400" b="1" dirty="0"/>
              <a:t>22/03/22</a:t>
            </a:r>
          </a:p>
          <a:p>
            <a:pPr algn="ctr"/>
            <a:endParaRPr lang="en-US" sz="4400" b="1" dirty="0"/>
          </a:p>
          <a:p>
            <a:pPr algn="ctr"/>
            <a:endParaRPr lang="en-US" sz="2800" b="1" dirty="0"/>
          </a:p>
          <a:p>
            <a:pPr algn="ctr"/>
            <a:r>
              <a:rPr lang="en-US" sz="4000" dirty="0"/>
              <a:t>How are we to be a healthy hub with spiritual outposts?</a:t>
            </a:r>
          </a:p>
          <a:p>
            <a:pPr algn="ctr"/>
            <a:endParaRPr lang="en-US" sz="4000" dirty="0"/>
          </a:p>
          <a:p>
            <a:pPr algn="ctr"/>
            <a:r>
              <a:rPr lang="en-US" sz="4000" dirty="0"/>
              <a:t>What will we do to reach out to children, youth and families?</a:t>
            </a:r>
            <a:endParaRPr lang="en-GB" sz="4000" dirty="0"/>
          </a:p>
        </p:txBody>
      </p:sp>
      <p:sp>
        <p:nvSpPr>
          <p:cNvPr id="5" name="Slide Number Placeholder 4">
            <a:extLst>
              <a:ext uri="{FF2B5EF4-FFF2-40B4-BE49-F238E27FC236}">
                <a16:creationId xmlns:a16="http://schemas.microsoft.com/office/drawing/2014/main" id="{FD85D447-8F66-4AFE-BB0A-234953A61057}"/>
              </a:ext>
            </a:extLst>
          </p:cNvPr>
          <p:cNvSpPr>
            <a:spLocks noGrp="1"/>
          </p:cNvSpPr>
          <p:nvPr>
            <p:ph type="sldNum" sz="quarter" idx="12"/>
          </p:nvPr>
        </p:nvSpPr>
        <p:spPr/>
        <p:txBody>
          <a:bodyPr/>
          <a:lstStyle/>
          <a:p>
            <a:fld id="{B30D30EC-DDF9-4FE8-8AD2-48A90F668A67}" type="slidenum">
              <a:rPr lang="en-GB" smtClean="0"/>
              <a:t>7</a:t>
            </a:fld>
            <a:endParaRPr lang="en-GB"/>
          </a:p>
        </p:txBody>
      </p:sp>
    </p:spTree>
    <p:extLst>
      <p:ext uri="{BB962C8B-B14F-4D97-AF65-F5344CB8AC3E}">
        <p14:creationId xmlns:p14="http://schemas.microsoft.com/office/powerpoint/2010/main" val="2009966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98C4DAC1-178A-47AA-A7D6-6F5DAC69923C}"/>
              </a:ext>
            </a:extLst>
          </p:cNvPr>
          <p:cNvGrpSpPr/>
          <p:nvPr/>
        </p:nvGrpSpPr>
        <p:grpSpPr>
          <a:xfrm>
            <a:off x="3531476" y="1608084"/>
            <a:ext cx="4120056" cy="3092416"/>
            <a:chOff x="3531475" y="1608083"/>
            <a:chExt cx="5381297" cy="3405351"/>
          </a:xfrm>
        </p:grpSpPr>
        <p:sp>
          <p:nvSpPr>
            <p:cNvPr id="5" name="Cloud 4">
              <a:extLst>
                <a:ext uri="{FF2B5EF4-FFF2-40B4-BE49-F238E27FC236}">
                  <a16:creationId xmlns:a16="http://schemas.microsoft.com/office/drawing/2014/main" id="{1866CC64-876F-4421-9814-73EC0EE9A66E}"/>
                </a:ext>
              </a:extLst>
            </p:cNvPr>
            <p:cNvSpPr/>
            <p:nvPr/>
          </p:nvSpPr>
          <p:spPr>
            <a:xfrm>
              <a:off x="3531475" y="1608083"/>
              <a:ext cx="5381297" cy="3405351"/>
            </a:xfrm>
            <a:prstGeom prst="clou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5ED4C038-81BF-4856-BD97-EF3F66F07FD9}"/>
                </a:ext>
              </a:extLst>
            </p:cNvPr>
            <p:cNvSpPr txBox="1"/>
            <p:nvPr/>
          </p:nvSpPr>
          <p:spPr>
            <a:xfrm>
              <a:off x="4082947" y="2436550"/>
              <a:ext cx="4278352" cy="1728501"/>
            </a:xfrm>
            <a:prstGeom prst="rect">
              <a:avLst/>
            </a:prstGeom>
            <a:noFill/>
          </p:spPr>
          <p:txBody>
            <a:bodyPr wrap="square" rtlCol="0">
              <a:spAutoFit/>
            </a:bodyPr>
            <a:lstStyle/>
            <a:p>
              <a:pPr algn="ctr"/>
              <a:r>
                <a:rPr lang="en-US" sz="3200" b="1" dirty="0"/>
                <a:t>What must we do to be a ‘healthy hub’?</a:t>
              </a:r>
              <a:endParaRPr lang="en-GB" sz="3200" b="1" dirty="0"/>
            </a:p>
          </p:txBody>
        </p:sp>
      </p:grpSp>
      <p:sp>
        <p:nvSpPr>
          <p:cNvPr id="17" name="TextBox 16">
            <a:extLst>
              <a:ext uri="{FF2B5EF4-FFF2-40B4-BE49-F238E27FC236}">
                <a16:creationId xmlns:a16="http://schemas.microsoft.com/office/drawing/2014/main" id="{A521920C-EBB9-4C87-A329-F45983D589F5}"/>
              </a:ext>
            </a:extLst>
          </p:cNvPr>
          <p:cNvSpPr txBox="1"/>
          <p:nvPr/>
        </p:nvSpPr>
        <p:spPr>
          <a:xfrm>
            <a:off x="551791" y="378199"/>
            <a:ext cx="2979685" cy="4247317"/>
          </a:xfrm>
          <a:prstGeom prst="rect">
            <a:avLst/>
          </a:prstGeom>
          <a:noFill/>
        </p:spPr>
        <p:txBody>
          <a:bodyPr wrap="square">
            <a:spAutoFit/>
          </a:bodyPr>
          <a:lstStyle/>
          <a:p>
            <a:r>
              <a:rPr lang="en-US" b="1" dirty="0"/>
              <a:t>Values:</a:t>
            </a:r>
          </a:p>
          <a:p>
            <a:r>
              <a:rPr lang="en-US" dirty="0"/>
              <a:t>Love x9</a:t>
            </a:r>
          </a:p>
          <a:p>
            <a:r>
              <a:rPr lang="en-US" dirty="0"/>
              <a:t>Warm welcome for all x4</a:t>
            </a:r>
          </a:p>
          <a:p>
            <a:r>
              <a:rPr lang="en-US" dirty="0"/>
              <a:t>Truth and Grace x3</a:t>
            </a:r>
          </a:p>
          <a:p>
            <a:r>
              <a:rPr lang="en-US" dirty="0"/>
              <a:t>Unity x2</a:t>
            </a:r>
          </a:p>
          <a:p>
            <a:r>
              <a:rPr lang="en-US" dirty="0"/>
              <a:t>Compassion x2</a:t>
            </a:r>
          </a:p>
          <a:p>
            <a:r>
              <a:rPr lang="en-US" dirty="0"/>
              <a:t>Openness x2</a:t>
            </a:r>
          </a:p>
          <a:p>
            <a:r>
              <a:rPr lang="en-US" dirty="0"/>
              <a:t>Forgiveness x2</a:t>
            </a:r>
          </a:p>
          <a:p>
            <a:r>
              <a:rPr lang="en-US" dirty="0"/>
              <a:t>Reflect the glory of God</a:t>
            </a:r>
          </a:p>
          <a:p>
            <a:r>
              <a:rPr lang="en-US" dirty="0"/>
              <a:t>Patience</a:t>
            </a:r>
          </a:p>
          <a:p>
            <a:r>
              <a:rPr lang="en-US" dirty="0"/>
              <a:t>Accountability</a:t>
            </a:r>
          </a:p>
          <a:p>
            <a:r>
              <a:rPr lang="en-US" dirty="0"/>
              <a:t>Be available</a:t>
            </a:r>
          </a:p>
          <a:p>
            <a:r>
              <a:rPr lang="en-US" dirty="0"/>
              <a:t>Commitment</a:t>
            </a:r>
          </a:p>
          <a:p>
            <a:r>
              <a:rPr lang="en-US" dirty="0"/>
              <a:t>Non-</a:t>
            </a:r>
            <a:r>
              <a:rPr lang="en-US" dirty="0" err="1"/>
              <a:t>judgemental</a:t>
            </a:r>
            <a:endParaRPr lang="en-US" dirty="0"/>
          </a:p>
          <a:p>
            <a:endParaRPr lang="en-GB" dirty="0"/>
          </a:p>
        </p:txBody>
      </p:sp>
      <p:sp>
        <p:nvSpPr>
          <p:cNvPr id="21" name="TextBox 20">
            <a:extLst>
              <a:ext uri="{FF2B5EF4-FFF2-40B4-BE49-F238E27FC236}">
                <a16:creationId xmlns:a16="http://schemas.microsoft.com/office/drawing/2014/main" id="{499B23DD-8E16-4503-9A63-14EC8BF4F82A}"/>
              </a:ext>
            </a:extLst>
          </p:cNvPr>
          <p:cNvSpPr txBox="1"/>
          <p:nvPr/>
        </p:nvSpPr>
        <p:spPr>
          <a:xfrm>
            <a:off x="8023006" y="378199"/>
            <a:ext cx="4049932" cy="3970318"/>
          </a:xfrm>
          <a:prstGeom prst="rect">
            <a:avLst/>
          </a:prstGeom>
          <a:noFill/>
        </p:spPr>
        <p:txBody>
          <a:bodyPr wrap="square">
            <a:spAutoFit/>
          </a:bodyPr>
          <a:lstStyle/>
          <a:p>
            <a:r>
              <a:rPr lang="en-US" b="1" dirty="0"/>
              <a:t>Actions:</a:t>
            </a:r>
          </a:p>
          <a:p>
            <a:r>
              <a:rPr lang="en-US" dirty="0"/>
              <a:t>Build relationships (Fellowship) x11</a:t>
            </a:r>
          </a:p>
          <a:p>
            <a:r>
              <a:rPr lang="en-US" dirty="0"/>
              <a:t>Prayer x9</a:t>
            </a:r>
          </a:p>
          <a:p>
            <a:r>
              <a:rPr lang="en-US" dirty="0"/>
              <a:t>Holy Spirit ministry x8</a:t>
            </a:r>
          </a:p>
          <a:p>
            <a:r>
              <a:rPr lang="en-US" dirty="0"/>
              <a:t>Discern God’s vision x7</a:t>
            </a:r>
          </a:p>
          <a:p>
            <a:r>
              <a:rPr lang="en-US" dirty="0"/>
              <a:t>Feed the members/teach Bible x5</a:t>
            </a:r>
          </a:p>
          <a:p>
            <a:r>
              <a:rPr lang="en-US" dirty="0"/>
              <a:t>Worship x4</a:t>
            </a:r>
          </a:p>
          <a:p>
            <a:r>
              <a:rPr lang="en-US" dirty="0"/>
              <a:t>Pastoral Care for one another x4</a:t>
            </a:r>
          </a:p>
          <a:p>
            <a:r>
              <a:rPr lang="en-US" dirty="0"/>
              <a:t>Meet practical needs of church family x3</a:t>
            </a:r>
          </a:p>
          <a:p>
            <a:r>
              <a:rPr lang="en-US" dirty="0"/>
              <a:t>Communicate clearly x2</a:t>
            </a:r>
          </a:p>
          <a:p>
            <a:r>
              <a:rPr lang="en-US" dirty="0"/>
              <a:t>Equip people for service</a:t>
            </a:r>
          </a:p>
          <a:p>
            <a:r>
              <a:rPr lang="en-US" dirty="0"/>
              <a:t>Visit people who are missing</a:t>
            </a:r>
          </a:p>
          <a:p>
            <a:endParaRPr lang="en-US" dirty="0"/>
          </a:p>
          <a:p>
            <a:endParaRPr lang="en-US" dirty="0"/>
          </a:p>
        </p:txBody>
      </p:sp>
      <p:sp>
        <p:nvSpPr>
          <p:cNvPr id="34" name="TextBox 33">
            <a:extLst>
              <a:ext uri="{FF2B5EF4-FFF2-40B4-BE49-F238E27FC236}">
                <a16:creationId xmlns:a16="http://schemas.microsoft.com/office/drawing/2014/main" id="{D793D19D-9E17-4D9C-A7BF-89AFAB6BD636}"/>
              </a:ext>
            </a:extLst>
          </p:cNvPr>
          <p:cNvSpPr txBox="1"/>
          <p:nvPr/>
        </p:nvSpPr>
        <p:spPr>
          <a:xfrm>
            <a:off x="3457903" y="5218510"/>
            <a:ext cx="6096000" cy="369332"/>
          </a:xfrm>
          <a:prstGeom prst="rect">
            <a:avLst/>
          </a:prstGeom>
          <a:noFill/>
        </p:spPr>
        <p:txBody>
          <a:bodyPr wrap="square">
            <a:spAutoFit/>
          </a:bodyPr>
          <a:lstStyle/>
          <a:p>
            <a:r>
              <a:rPr lang="en-US" dirty="0"/>
              <a:t>Take personal responsibility for our relationship with God x3</a:t>
            </a:r>
          </a:p>
        </p:txBody>
      </p:sp>
      <p:sp>
        <p:nvSpPr>
          <p:cNvPr id="35" name="TextBox 34">
            <a:extLst>
              <a:ext uri="{FF2B5EF4-FFF2-40B4-BE49-F238E27FC236}">
                <a16:creationId xmlns:a16="http://schemas.microsoft.com/office/drawing/2014/main" id="{48E2FD38-2B19-4FFE-84ED-D534E7EC7258}"/>
              </a:ext>
            </a:extLst>
          </p:cNvPr>
          <p:cNvSpPr txBox="1"/>
          <p:nvPr/>
        </p:nvSpPr>
        <p:spPr>
          <a:xfrm>
            <a:off x="1676400" y="6004319"/>
            <a:ext cx="6096000" cy="369332"/>
          </a:xfrm>
          <a:prstGeom prst="rect">
            <a:avLst/>
          </a:prstGeom>
          <a:noFill/>
        </p:spPr>
        <p:txBody>
          <a:bodyPr wrap="square">
            <a:spAutoFit/>
          </a:bodyPr>
          <a:lstStyle/>
          <a:p>
            <a:r>
              <a:rPr lang="en-US" dirty="0"/>
              <a:t>Welcome and encourage new people x3</a:t>
            </a:r>
          </a:p>
        </p:txBody>
      </p:sp>
      <p:sp>
        <p:nvSpPr>
          <p:cNvPr id="36" name="TextBox 35">
            <a:extLst>
              <a:ext uri="{FF2B5EF4-FFF2-40B4-BE49-F238E27FC236}">
                <a16:creationId xmlns:a16="http://schemas.microsoft.com/office/drawing/2014/main" id="{C8912FC2-9CDB-4EB7-9A30-DF5A924A7C34}"/>
              </a:ext>
            </a:extLst>
          </p:cNvPr>
          <p:cNvSpPr txBox="1"/>
          <p:nvPr/>
        </p:nvSpPr>
        <p:spPr>
          <a:xfrm>
            <a:off x="5985641" y="5843754"/>
            <a:ext cx="4177862" cy="369332"/>
          </a:xfrm>
          <a:prstGeom prst="rect">
            <a:avLst/>
          </a:prstGeom>
          <a:noFill/>
        </p:spPr>
        <p:txBody>
          <a:bodyPr wrap="square">
            <a:spAutoFit/>
          </a:bodyPr>
          <a:lstStyle/>
          <a:p>
            <a:r>
              <a:rPr lang="en-US" dirty="0"/>
              <a:t>Teach ‘Christian values’ as a priority</a:t>
            </a:r>
          </a:p>
        </p:txBody>
      </p:sp>
      <p:sp>
        <p:nvSpPr>
          <p:cNvPr id="37" name="TextBox 36">
            <a:extLst>
              <a:ext uri="{FF2B5EF4-FFF2-40B4-BE49-F238E27FC236}">
                <a16:creationId xmlns:a16="http://schemas.microsoft.com/office/drawing/2014/main" id="{5579ECB7-8A28-411D-901D-3F6DFBF0A21E}"/>
              </a:ext>
            </a:extLst>
          </p:cNvPr>
          <p:cNvSpPr txBox="1"/>
          <p:nvPr/>
        </p:nvSpPr>
        <p:spPr>
          <a:xfrm>
            <a:off x="9585433" y="5477045"/>
            <a:ext cx="2496208" cy="369332"/>
          </a:xfrm>
          <a:prstGeom prst="rect">
            <a:avLst/>
          </a:prstGeom>
          <a:noFill/>
        </p:spPr>
        <p:txBody>
          <a:bodyPr wrap="square">
            <a:spAutoFit/>
          </a:bodyPr>
          <a:lstStyle/>
          <a:p>
            <a:r>
              <a:rPr lang="en-US" dirty="0"/>
              <a:t>Provide good coffee</a:t>
            </a:r>
          </a:p>
        </p:txBody>
      </p:sp>
      <p:sp>
        <p:nvSpPr>
          <p:cNvPr id="38" name="TextBox 37">
            <a:extLst>
              <a:ext uri="{FF2B5EF4-FFF2-40B4-BE49-F238E27FC236}">
                <a16:creationId xmlns:a16="http://schemas.microsoft.com/office/drawing/2014/main" id="{CAB152B5-8B40-42A0-9485-C16DC53F6986}"/>
              </a:ext>
            </a:extLst>
          </p:cNvPr>
          <p:cNvSpPr txBox="1"/>
          <p:nvPr/>
        </p:nvSpPr>
        <p:spPr>
          <a:xfrm>
            <a:off x="677917" y="4889781"/>
            <a:ext cx="2748456" cy="369332"/>
          </a:xfrm>
          <a:prstGeom prst="rect">
            <a:avLst/>
          </a:prstGeom>
          <a:noFill/>
        </p:spPr>
        <p:txBody>
          <a:bodyPr wrap="square">
            <a:spAutoFit/>
          </a:bodyPr>
          <a:lstStyle/>
          <a:p>
            <a:r>
              <a:rPr lang="en-US" dirty="0"/>
              <a:t>Be Non-denominational</a:t>
            </a:r>
          </a:p>
        </p:txBody>
      </p:sp>
      <p:sp>
        <p:nvSpPr>
          <p:cNvPr id="8" name="Slide Number Placeholder 7">
            <a:extLst>
              <a:ext uri="{FF2B5EF4-FFF2-40B4-BE49-F238E27FC236}">
                <a16:creationId xmlns:a16="http://schemas.microsoft.com/office/drawing/2014/main" id="{F60BB86E-C291-4DE7-8445-63B2287CE0C3}"/>
              </a:ext>
            </a:extLst>
          </p:cNvPr>
          <p:cNvSpPr>
            <a:spLocks noGrp="1"/>
          </p:cNvSpPr>
          <p:nvPr>
            <p:ph type="sldNum" sz="quarter" idx="12"/>
          </p:nvPr>
        </p:nvSpPr>
        <p:spPr/>
        <p:txBody>
          <a:bodyPr/>
          <a:lstStyle/>
          <a:p>
            <a:fld id="{B30D30EC-DDF9-4FE8-8AD2-48A90F668A67}" type="slidenum">
              <a:rPr lang="en-GB" smtClean="0"/>
              <a:t>8</a:t>
            </a:fld>
            <a:endParaRPr lang="en-GB"/>
          </a:p>
        </p:txBody>
      </p:sp>
    </p:spTree>
    <p:extLst>
      <p:ext uri="{BB962C8B-B14F-4D97-AF65-F5344CB8AC3E}">
        <p14:creationId xmlns:p14="http://schemas.microsoft.com/office/powerpoint/2010/main" val="695542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DE649-BDE7-45EE-9804-AFFECF874951}"/>
              </a:ext>
            </a:extLst>
          </p:cNvPr>
          <p:cNvSpPr>
            <a:spLocks noGrp="1"/>
          </p:cNvSpPr>
          <p:nvPr>
            <p:ph type="title"/>
          </p:nvPr>
        </p:nvSpPr>
        <p:spPr/>
        <p:txBody>
          <a:bodyPr/>
          <a:lstStyle/>
          <a:p>
            <a:r>
              <a:rPr lang="en-US" dirty="0"/>
              <a:t>Joel’s cheeky summary – a Healthy Hub</a:t>
            </a:r>
            <a:endParaRPr lang="en-GB" dirty="0"/>
          </a:p>
        </p:txBody>
      </p:sp>
      <p:sp>
        <p:nvSpPr>
          <p:cNvPr id="3" name="Content Placeholder 2">
            <a:extLst>
              <a:ext uri="{FF2B5EF4-FFF2-40B4-BE49-F238E27FC236}">
                <a16:creationId xmlns:a16="http://schemas.microsoft.com/office/drawing/2014/main" id="{D683ADE9-1ED1-4777-86F8-68585453EC8D}"/>
              </a:ext>
            </a:extLst>
          </p:cNvPr>
          <p:cNvSpPr>
            <a:spLocks noGrp="1"/>
          </p:cNvSpPr>
          <p:nvPr>
            <p:ph idx="1"/>
          </p:nvPr>
        </p:nvSpPr>
        <p:spPr>
          <a:xfrm>
            <a:off x="838200" y="1825625"/>
            <a:ext cx="10515600" cy="4895850"/>
          </a:xfrm>
        </p:spPr>
        <p:txBody>
          <a:bodyPr>
            <a:normAutofit lnSpcReduction="10000"/>
          </a:bodyPr>
          <a:lstStyle/>
          <a:p>
            <a:r>
              <a:rPr lang="en-US" sz="3200" dirty="0"/>
              <a:t>We strongly desire to be a place of love and acceptance for all people.</a:t>
            </a:r>
          </a:p>
          <a:p>
            <a:endParaRPr lang="en-US" sz="3200" dirty="0"/>
          </a:p>
          <a:p>
            <a:r>
              <a:rPr lang="en-US" sz="3200" dirty="0"/>
              <a:t>We believe that this should take the form of opportunities to build relationships and care for one another in practical ways.</a:t>
            </a:r>
          </a:p>
          <a:p>
            <a:endParaRPr lang="en-US" sz="3200" dirty="0"/>
          </a:p>
          <a:p>
            <a:r>
              <a:rPr lang="en-US" sz="3200" dirty="0"/>
              <a:t>In connecting with God, we desire to seek His way through the Bible, prayer and ministry in the gifts of the Holy Spirit to equip all people for service.</a:t>
            </a:r>
          </a:p>
          <a:p>
            <a:endParaRPr lang="en-GB" dirty="0"/>
          </a:p>
        </p:txBody>
      </p:sp>
      <p:sp>
        <p:nvSpPr>
          <p:cNvPr id="4" name="Slide Number Placeholder 3">
            <a:extLst>
              <a:ext uri="{FF2B5EF4-FFF2-40B4-BE49-F238E27FC236}">
                <a16:creationId xmlns:a16="http://schemas.microsoft.com/office/drawing/2014/main" id="{BF754FD0-45AE-4A68-858B-3126CAD0A495}"/>
              </a:ext>
            </a:extLst>
          </p:cNvPr>
          <p:cNvSpPr>
            <a:spLocks noGrp="1"/>
          </p:cNvSpPr>
          <p:nvPr>
            <p:ph type="sldNum" sz="quarter" idx="12"/>
          </p:nvPr>
        </p:nvSpPr>
        <p:spPr/>
        <p:txBody>
          <a:bodyPr/>
          <a:lstStyle/>
          <a:p>
            <a:fld id="{B30D30EC-DDF9-4FE8-8AD2-48A90F668A67}" type="slidenum">
              <a:rPr lang="en-GB" smtClean="0"/>
              <a:t>9</a:t>
            </a:fld>
            <a:endParaRPr lang="en-GB"/>
          </a:p>
        </p:txBody>
      </p:sp>
    </p:spTree>
    <p:extLst>
      <p:ext uri="{BB962C8B-B14F-4D97-AF65-F5344CB8AC3E}">
        <p14:creationId xmlns:p14="http://schemas.microsoft.com/office/powerpoint/2010/main" val="28794819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842</TotalTime>
  <Words>1288</Words>
  <Application>Microsoft Office PowerPoint</Application>
  <PresentationFormat>Widescreen</PresentationFormat>
  <Paragraphs>260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Univers Condensed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Joel’s cheeky summary – a Healthy Hub</vt:lpstr>
      <vt:lpstr>PowerPoint Presentation</vt:lpstr>
      <vt:lpstr>Joel’s cheeky summary – Spiritual Outposts</vt:lpstr>
      <vt:lpstr>PowerPoint Presentation</vt:lpstr>
      <vt:lpstr>Joel’s cheeky summary – Needs of children, youth and families</vt:lpstr>
      <vt:lpstr>PowerPoint Presentation</vt:lpstr>
      <vt:lpstr>Joel’s cheeky summary – Our strengths for reaching children, youth and families</vt:lpstr>
      <vt:lpstr>Summary – a Healthy Hub</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Joel Ward</dc:creator>
  <cp:lastModifiedBy>Andrew Thompsett</cp:lastModifiedBy>
  <cp:revision>58</cp:revision>
  <cp:lastPrinted>2022-06-28T08:05:39Z</cp:lastPrinted>
  <dcterms:created xsi:type="dcterms:W3CDTF">2021-10-26T10:55:40Z</dcterms:created>
  <dcterms:modified xsi:type="dcterms:W3CDTF">2022-07-10T15:11:18Z</dcterms:modified>
</cp:coreProperties>
</file>